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3" r:id="rId2"/>
    <p:sldId id="287" r:id="rId3"/>
    <p:sldId id="288" r:id="rId4"/>
    <p:sldId id="289" r:id="rId5"/>
    <p:sldId id="290" r:id="rId6"/>
    <p:sldId id="291" r:id="rId7"/>
    <p:sldId id="292" r:id="rId8"/>
    <p:sldId id="293" r:id="rId9"/>
    <p:sldId id="294" r:id="rId10"/>
    <p:sldId id="295" r:id="rId11"/>
    <p:sldId id="296" r:id="rId12"/>
    <p:sldId id="297" r:id="rId13"/>
    <p:sldId id="299" r:id="rId14"/>
    <p:sldId id="300" r:id="rId15"/>
    <p:sldId id="309" r:id="rId16"/>
    <p:sldId id="308" r:id="rId17"/>
    <p:sldId id="302" r:id="rId18"/>
    <p:sldId id="303" r:id="rId19"/>
    <p:sldId id="304" r:id="rId20"/>
    <p:sldId id="305" r:id="rId21"/>
    <p:sldId id="306" r:id="rId22"/>
    <p:sldId id="307" r:id="rId23"/>
    <p:sldId id="301" r:id="rId24"/>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Lora Medium" pitchFamily="2" charset="0"/>
      <p:regular r:id="rId29"/>
      <p:italic r:id="rId30"/>
    </p:embeddedFont>
    <p:embeddedFont>
      <p:font typeface="Source Sans Pro" panose="020B050303040302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27" userDrawn="1">
          <p15:clr>
            <a:srgbClr val="A4A3A4"/>
          </p15:clr>
        </p15:guide>
        <p15:guide id="3" pos="438" userDrawn="1">
          <p15:clr>
            <a:srgbClr val="A4A3A4"/>
          </p15:clr>
        </p15:guide>
        <p15:guide id="4" pos="7242" userDrawn="1">
          <p15:clr>
            <a:srgbClr val="A4A3A4"/>
          </p15:clr>
        </p15:guide>
        <p15:guide id="5" orient="horz" pos="232" userDrawn="1">
          <p15:clr>
            <a:srgbClr val="A4A3A4"/>
          </p15:clr>
        </p15:guide>
        <p15:guide id="6" orient="horz" pos="4020" userDrawn="1">
          <p15:clr>
            <a:srgbClr val="A4A3A4"/>
          </p15:clr>
        </p15:guide>
        <p15:guide id="7" pos="5881" userDrawn="1">
          <p15:clr>
            <a:srgbClr val="A4A3A4"/>
          </p15:clr>
        </p15:guide>
        <p15:guide id="8" pos="16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2172"/>
    <a:srgbClr val="00074B"/>
    <a:srgbClr val="05155B"/>
    <a:srgbClr val="010639"/>
    <a:srgbClr val="FF8101"/>
    <a:srgbClr val="E50614"/>
    <a:srgbClr val="00721A"/>
    <a:srgbClr val="B5B5B5"/>
    <a:srgbClr val="0A32B2"/>
    <a:srgbClr val="000E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83" autoAdjust="0"/>
  </p:normalViewPr>
  <p:slideViewPr>
    <p:cSldViewPr snapToGrid="0" showGuides="1">
      <p:cViewPr varScale="1">
        <p:scale>
          <a:sx n="64" d="100"/>
          <a:sy n="64" d="100"/>
        </p:scale>
        <p:origin x="788" y="44"/>
      </p:cViewPr>
      <p:guideLst>
        <p:guide pos="3727"/>
        <p:guide pos="438"/>
        <p:guide pos="7242"/>
        <p:guide orient="horz" pos="232"/>
        <p:guide orient="horz" pos="4020"/>
        <p:guide pos="5881"/>
        <p:guide pos="168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03/11/2023</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1536295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03-11-2023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ource Sans Pro" panose="020B0503030403020204" pitchFamily="34" charset="0"/>
              </a:defRPr>
            </a:lvl1pPr>
          </a:lstStyle>
          <a:p>
            <a:fld id="{98B8ED53-04B1-4CE0-9945-0D8638B42437}" type="datetimeFigureOut">
              <a:rPr lang="en-IN" smtClean="0"/>
              <a:pPr/>
              <a:t>03-11-2023</a:t>
            </a:fld>
            <a:endParaRPr lang="en-IN" dirty="0"/>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IN" dirty="0"/>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2B6FBDD0-AF6D-4FD7-94FA-3ED5E2D9C814}" type="slidenum">
              <a:rPr lang="en-IN" smtClean="0"/>
              <a:pPr/>
              <a:t>‹#›</a:t>
            </a:fld>
            <a:endParaRPr lang="en-IN" dirty="0"/>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Source Sans Pro" panose="020B05030304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ickyalvion" TargetMode="External"/><Relationship Id="rId3" Type="http://schemas.openxmlformats.org/officeDocument/2006/relationships/hyperlink" Target="https://public.tableau.com/views/RealMadridUCLAnalytics/Dashboard1?:language=en-US&amp;:display_count=n&amp;:origin=viz_share_link" TargetMode="External"/><Relationship Id="rId7" Type="http://schemas.openxmlformats.org/officeDocument/2006/relationships/image" Target="../media/image15.png"/><Relationship Id="rId2" Type="http://schemas.openxmlformats.org/officeDocument/2006/relationships/hyperlink" Target="https://github.com/dickyalvion/real-madrid-ucl-2022" TargetMode="External"/><Relationship Id="rId1" Type="http://schemas.openxmlformats.org/officeDocument/2006/relationships/slideLayout" Target="../slideLayouts/slideLayout10.xml"/><Relationship Id="rId6" Type="http://schemas.openxmlformats.org/officeDocument/2006/relationships/hyperlink" Target="http://www.linkedin.com/in/dicky-alvion-a53215245"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www.kaggle.com/datasets/azminetoushikwasi/ucl-202122-uefa-champions-league?select=goals.csv"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4" name="Graphic 3">
            <a:extLst>
              <a:ext uri="{FF2B5EF4-FFF2-40B4-BE49-F238E27FC236}">
                <a16:creationId xmlns:a16="http://schemas.microsoft.com/office/drawing/2014/main" id="{0312EC20-F7B5-0FC5-99E8-5F1C24FFD79A}"/>
              </a:ext>
            </a:extLst>
          </p:cNvPr>
          <p:cNvSpPr/>
          <p:nvPr/>
        </p:nvSpPr>
        <p:spPr>
          <a:xfrm rot="1361996">
            <a:off x="-2243281" y="2972154"/>
            <a:ext cx="6283854" cy="6264369"/>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26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5" name="Graphic 3">
            <a:extLst>
              <a:ext uri="{FF2B5EF4-FFF2-40B4-BE49-F238E27FC236}">
                <a16:creationId xmlns:a16="http://schemas.microsoft.com/office/drawing/2014/main" id="{5BE30E7B-3611-7228-3637-E5C80FFDA6BA}"/>
              </a:ext>
            </a:extLst>
          </p:cNvPr>
          <p:cNvSpPr/>
          <p:nvPr/>
        </p:nvSpPr>
        <p:spPr>
          <a:xfrm rot="1361996">
            <a:off x="10178873" y="-1608062"/>
            <a:ext cx="3563687" cy="3552637"/>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0">
                <a:schemeClr val="bg1">
                  <a:alpha val="20000"/>
                </a:schemeClr>
              </a:gs>
              <a:gs pos="73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2" name="TextBox 1">
            <a:extLst>
              <a:ext uri="{FF2B5EF4-FFF2-40B4-BE49-F238E27FC236}">
                <a16:creationId xmlns:a16="http://schemas.microsoft.com/office/drawing/2014/main" id="{0B0294F8-0095-6B96-2762-11CEB6880E70}"/>
              </a:ext>
            </a:extLst>
          </p:cNvPr>
          <p:cNvSpPr txBox="1"/>
          <p:nvPr/>
        </p:nvSpPr>
        <p:spPr>
          <a:xfrm>
            <a:off x="1390057" y="342194"/>
            <a:ext cx="10111060" cy="954107"/>
          </a:xfrm>
          <a:prstGeom prst="rect">
            <a:avLst/>
          </a:prstGeom>
          <a:noFill/>
        </p:spPr>
        <p:txBody>
          <a:bodyPr wrap="square" rtlCol="0">
            <a:spAutoFit/>
          </a:bodyPr>
          <a:lstStyle/>
          <a:p>
            <a:pPr algn="ctr"/>
            <a:r>
              <a:rPr lang="en-US" sz="2800" b="1" spc="600">
                <a:solidFill>
                  <a:schemeClr val="bg1"/>
                </a:solidFill>
                <a:latin typeface="Lora Medium" pitchFamily="2" charset="0"/>
              </a:rPr>
              <a:t>REAL MADRID ANALYTICS</a:t>
            </a:r>
          </a:p>
          <a:p>
            <a:pPr algn="ctr"/>
            <a:r>
              <a:rPr lang="en-US" sz="2800" b="1" spc="600">
                <a:solidFill>
                  <a:schemeClr val="bg1"/>
                </a:solidFill>
                <a:latin typeface="Lora Medium" pitchFamily="2" charset="0"/>
              </a:rPr>
              <a:t>UEFA CHAMPIONS LEAGUE 2021/2022</a:t>
            </a:r>
            <a:endParaRPr lang="en-IN" sz="2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9" y="188576"/>
            <a:ext cx="1283492" cy="1231832"/>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sp>
        <p:nvSpPr>
          <p:cNvPr id="23" name="TextBox 22">
            <a:extLst>
              <a:ext uri="{FF2B5EF4-FFF2-40B4-BE49-F238E27FC236}">
                <a16:creationId xmlns:a16="http://schemas.microsoft.com/office/drawing/2014/main" id="{26BA83D2-D191-7131-2CF1-F696722C86F2}"/>
              </a:ext>
            </a:extLst>
          </p:cNvPr>
          <p:cNvSpPr txBox="1"/>
          <p:nvPr/>
        </p:nvSpPr>
        <p:spPr>
          <a:xfrm>
            <a:off x="3634582" y="5428524"/>
            <a:ext cx="5698085" cy="954107"/>
          </a:xfrm>
          <a:prstGeom prst="rect">
            <a:avLst/>
          </a:prstGeom>
          <a:noFill/>
        </p:spPr>
        <p:txBody>
          <a:bodyPr wrap="square" rtlCol="0">
            <a:spAutoFit/>
          </a:bodyPr>
          <a:lstStyle/>
          <a:p>
            <a:pPr algn="ctr"/>
            <a:r>
              <a:rPr lang="en-US" sz="2800" spc="600">
                <a:solidFill>
                  <a:schemeClr val="accent4"/>
                </a:solidFill>
                <a:latin typeface="Lora Medium" pitchFamily="2" charset="0"/>
              </a:rPr>
              <a:t>By:</a:t>
            </a:r>
            <a:br>
              <a:rPr lang="en-US" sz="2800" spc="600">
                <a:solidFill>
                  <a:schemeClr val="accent4"/>
                </a:solidFill>
                <a:latin typeface="Lora Medium" pitchFamily="2" charset="0"/>
              </a:rPr>
            </a:br>
            <a:r>
              <a:rPr lang="en-US" sz="2800" spc="600">
                <a:solidFill>
                  <a:schemeClr val="accent4"/>
                </a:solidFill>
                <a:latin typeface="Lora Medium" pitchFamily="2" charset="0"/>
              </a:rPr>
              <a:t>Dicky Alvion Abrar</a:t>
            </a:r>
            <a:endParaRPr lang="en-IN" sz="2000" spc="600" dirty="0">
              <a:solidFill>
                <a:schemeClr val="accent4"/>
              </a:solidFill>
              <a:latin typeface="Lora Medium" pitchFamily="2" charset="0"/>
            </a:endParaRPr>
          </a:p>
        </p:txBody>
      </p:sp>
      <p:sp>
        <p:nvSpPr>
          <p:cNvPr id="25" name="Graphic 4">
            <a:extLst>
              <a:ext uri="{FF2B5EF4-FFF2-40B4-BE49-F238E27FC236}">
                <a16:creationId xmlns:a16="http://schemas.microsoft.com/office/drawing/2014/main" id="{39B9A022-A0FB-121C-37E1-4889E7CAE0BA}"/>
              </a:ext>
            </a:extLst>
          </p:cNvPr>
          <p:cNvSpPr/>
          <p:nvPr/>
        </p:nvSpPr>
        <p:spPr>
          <a:xfrm>
            <a:off x="5362443" y="2059394"/>
            <a:ext cx="1943646" cy="1937618"/>
          </a:xfrm>
          <a:custGeom>
            <a:avLst/>
            <a:gdLst>
              <a:gd name="connsiteX0" fmla="*/ 1044483 w 2542765"/>
              <a:gd name="connsiteY0" fmla="*/ 2515267 h 2534880"/>
              <a:gd name="connsiteX1" fmla="*/ 770353 w 2542765"/>
              <a:gd name="connsiteY1" fmla="*/ 2340293 h 2534880"/>
              <a:gd name="connsiteX2" fmla="*/ 695487 w 2542765"/>
              <a:gd name="connsiteY2" fmla="*/ 2297525 h 2534880"/>
              <a:gd name="connsiteX3" fmla="*/ 416785 w 2542765"/>
              <a:gd name="connsiteY3" fmla="*/ 2191417 h 2534880"/>
              <a:gd name="connsiteX4" fmla="*/ 343062 w 2542765"/>
              <a:gd name="connsiteY4" fmla="*/ 2130743 h 2534880"/>
              <a:gd name="connsiteX5" fmla="*/ 591093 w 2542765"/>
              <a:gd name="connsiteY5" fmla="*/ 2094452 h 2534880"/>
              <a:gd name="connsiteX6" fmla="*/ 452980 w 2542765"/>
              <a:gd name="connsiteY6" fmla="*/ 1798320 h 2534880"/>
              <a:gd name="connsiteX7" fmla="*/ 433740 w 2542765"/>
              <a:gd name="connsiteY7" fmla="*/ 1778222 h 2534880"/>
              <a:gd name="connsiteX8" fmla="*/ 223523 w 2542765"/>
              <a:gd name="connsiteY8" fmla="*/ 1631347 h 2534880"/>
              <a:gd name="connsiteX9" fmla="*/ 138846 w 2542765"/>
              <a:gd name="connsiteY9" fmla="*/ 1836230 h 2534880"/>
              <a:gd name="connsiteX10" fmla="*/ 128178 w 2542765"/>
              <a:gd name="connsiteY10" fmla="*/ 1839944 h 2534880"/>
              <a:gd name="connsiteX11" fmla="*/ 84363 w 2542765"/>
              <a:gd name="connsiteY11" fmla="*/ 1657350 h 2534880"/>
              <a:gd name="connsiteX12" fmla="*/ 73314 w 2542765"/>
              <a:gd name="connsiteY12" fmla="*/ 1520000 h 2534880"/>
              <a:gd name="connsiteX13" fmla="*/ 51120 w 2542765"/>
              <a:gd name="connsiteY13" fmla="*/ 1450277 h 2534880"/>
              <a:gd name="connsiteX14" fmla="*/ 38071 w 2542765"/>
              <a:gd name="connsiteY14" fmla="*/ 1430465 h 2534880"/>
              <a:gd name="connsiteX15" fmla="*/ 82934 w 2542765"/>
              <a:gd name="connsiteY15" fmla="*/ 1275874 h 2534880"/>
              <a:gd name="connsiteX16" fmla="*/ 124272 w 2542765"/>
              <a:gd name="connsiteY16" fmla="*/ 1229868 h 2534880"/>
              <a:gd name="connsiteX17" fmla="*/ 224761 w 2542765"/>
              <a:gd name="connsiteY17" fmla="*/ 999363 h 2534880"/>
              <a:gd name="connsiteX18" fmla="*/ 224380 w 2542765"/>
              <a:gd name="connsiteY18" fmla="*/ 944404 h 2534880"/>
              <a:gd name="connsiteX19" fmla="*/ 155514 w 2542765"/>
              <a:gd name="connsiteY19" fmla="*/ 814578 h 2534880"/>
              <a:gd name="connsiteX20" fmla="*/ 21307 w 2542765"/>
              <a:gd name="connsiteY20" fmla="*/ 1016794 h 2534880"/>
              <a:gd name="connsiteX21" fmla="*/ 469554 w 2542765"/>
              <a:gd name="connsiteY21" fmla="*/ 268510 h 2534880"/>
              <a:gd name="connsiteX22" fmla="*/ 362112 w 2542765"/>
              <a:gd name="connsiteY22" fmla="*/ 467582 h 2534880"/>
              <a:gd name="connsiteX23" fmla="*/ 585187 w 2542765"/>
              <a:gd name="connsiteY23" fmla="*/ 395573 h 2534880"/>
              <a:gd name="connsiteX24" fmla="*/ 786927 w 2542765"/>
              <a:gd name="connsiteY24" fmla="*/ 214122 h 2534880"/>
              <a:gd name="connsiteX25" fmla="*/ 708441 w 2542765"/>
              <a:gd name="connsiteY25" fmla="*/ 102775 h 2534880"/>
              <a:gd name="connsiteX26" fmla="*/ 844743 w 2542765"/>
              <a:gd name="connsiteY26" fmla="*/ 85820 h 2534880"/>
              <a:gd name="connsiteX27" fmla="*/ 1269558 w 2542765"/>
              <a:gd name="connsiteY27" fmla="*/ 24575 h 2534880"/>
              <a:gd name="connsiteX28" fmla="*/ 1512351 w 2542765"/>
              <a:gd name="connsiteY28" fmla="*/ 0 h 2534880"/>
              <a:gd name="connsiteX29" fmla="*/ 1513684 w 2542765"/>
              <a:gd name="connsiteY29" fmla="*/ 12002 h 2534880"/>
              <a:gd name="connsiteX30" fmla="*/ 1324327 w 2542765"/>
              <a:gd name="connsiteY30" fmla="*/ 119634 h 2534880"/>
              <a:gd name="connsiteX31" fmla="*/ 1326899 w 2542765"/>
              <a:gd name="connsiteY31" fmla="*/ 135350 h 2534880"/>
              <a:gd name="connsiteX32" fmla="*/ 2018033 w 2542765"/>
              <a:gd name="connsiteY32" fmla="*/ 356045 h 2534880"/>
              <a:gd name="connsiteX33" fmla="*/ 2035654 w 2542765"/>
              <a:gd name="connsiteY33" fmla="*/ 234125 h 2534880"/>
              <a:gd name="connsiteX34" fmla="*/ 2075374 w 2542765"/>
              <a:gd name="connsiteY34" fmla="*/ 273177 h 2534880"/>
              <a:gd name="connsiteX35" fmla="*/ 2393985 w 2542765"/>
              <a:gd name="connsiteY35" fmla="*/ 685038 h 2534880"/>
              <a:gd name="connsiteX36" fmla="*/ 2479043 w 2542765"/>
              <a:gd name="connsiteY36" fmla="*/ 826199 h 2534880"/>
              <a:gd name="connsiteX37" fmla="*/ 2322738 w 2542765"/>
              <a:gd name="connsiteY37" fmla="*/ 766477 h 2534880"/>
              <a:gd name="connsiteX38" fmla="*/ 2387603 w 2542765"/>
              <a:gd name="connsiteY38" fmla="*/ 1488472 h 2534880"/>
              <a:gd name="connsiteX39" fmla="*/ 2542765 w 2542765"/>
              <a:gd name="connsiteY39" fmla="*/ 1368933 h 2534880"/>
              <a:gd name="connsiteX40" fmla="*/ 2429799 w 2542765"/>
              <a:gd name="connsiteY40" fmla="*/ 1664589 h 2534880"/>
              <a:gd name="connsiteX41" fmla="*/ 2362076 w 2542765"/>
              <a:gd name="connsiteY41" fmla="*/ 1838897 h 2534880"/>
              <a:gd name="connsiteX42" fmla="*/ 2306831 w 2542765"/>
              <a:gd name="connsiteY42" fmla="*/ 2021777 h 2534880"/>
              <a:gd name="connsiteX43" fmla="*/ 2224345 w 2542765"/>
              <a:gd name="connsiteY43" fmla="*/ 1940719 h 2534880"/>
              <a:gd name="connsiteX44" fmla="*/ 2180339 w 2542765"/>
              <a:gd name="connsiteY44" fmla="*/ 1930622 h 2534880"/>
              <a:gd name="connsiteX45" fmla="*/ 1862680 w 2542765"/>
              <a:gd name="connsiteY45" fmla="*/ 2088356 h 2534880"/>
              <a:gd name="connsiteX46" fmla="*/ 1852965 w 2542765"/>
              <a:gd name="connsiteY46" fmla="*/ 2290667 h 2534880"/>
              <a:gd name="connsiteX47" fmla="*/ 2141858 w 2542765"/>
              <a:gd name="connsiteY47" fmla="*/ 2182368 h 2534880"/>
              <a:gd name="connsiteX48" fmla="*/ 1276988 w 2542765"/>
              <a:gd name="connsiteY48" fmla="*/ 2532507 h 2534880"/>
              <a:gd name="connsiteX49" fmla="*/ 1459678 w 2542765"/>
              <a:gd name="connsiteY49" fmla="*/ 2451068 h 2534880"/>
              <a:gd name="connsiteX50" fmla="*/ 1292990 w 2542765"/>
              <a:gd name="connsiteY50" fmla="*/ 2332958 h 2534880"/>
              <a:gd name="connsiteX51" fmla="*/ 1275464 w 2542765"/>
              <a:gd name="connsiteY51" fmla="*/ 2327053 h 2534880"/>
              <a:gd name="connsiteX52" fmla="*/ 1005906 w 2542765"/>
              <a:gd name="connsiteY52" fmla="*/ 2326767 h 2534880"/>
              <a:gd name="connsiteX53" fmla="*/ 1044578 w 2542765"/>
              <a:gd name="connsiteY53" fmla="*/ 2515076 h 2534880"/>
              <a:gd name="connsiteX54" fmla="*/ 1494920 w 2542765"/>
              <a:gd name="connsiteY54" fmla="*/ 2324386 h 2534880"/>
              <a:gd name="connsiteX55" fmla="*/ 1542450 w 2542765"/>
              <a:gd name="connsiteY55" fmla="*/ 2324767 h 2534880"/>
              <a:gd name="connsiteX56" fmla="*/ 1682086 w 2542765"/>
              <a:gd name="connsiteY56" fmla="*/ 2265045 h 2534880"/>
              <a:gd name="connsiteX57" fmla="*/ 2004031 w 2542765"/>
              <a:gd name="connsiteY57" fmla="*/ 1829753 h 2534880"/>
              <a:gd name="connsiteX58" fmla="*/ 1997364 w 2542765"/>
              <a:gd name="connsiteY58" fmla="*/ 1782128 h 2534880"/>
              <a:gd name="connsiteX59" fmla="*/ 1769145 w 2542765"/>
              <a:gd name="connsiteY59" fmla="*/ 1566958 h 2534880"/>
              <a:gd name="connsiteX60" fmla="*/ 1737522 w 2542765"/>
              <a:gd name="connsiteY60" fmla="*/ 1547622 h 2534880"/>
              <a:gd name="connsiteX61" fmla="*/ 1323565 w 2542765"/>
              <a:gd name="connsiteY61" fmla="*/ 1442085 h 2534880"/>
              <a:gd name="connsiteX62" fmla="*/ 1256986 w 2542765"/>
              <a:gd name="connsiteY62" fmla="*/ 1471232 h 2534880"/>
              <a:gd name="connsiteX63" fmla="*/ 1124874 w 2542765"/>
              <a:gd name="connsiteY63" fmla="*/ 1702403 h 2534880"/>
              <a:gd name="connsiteX64" fmla="*/ 1072677 w 2542765"/>
              <a:gd name="connsiteY64" fmla="*/ 1808321 h 2534880"/>
              <a:gd name="connsiteX65" fmla="*/ 1016860 w 2542765"/>
              <a:gd name="connsiteY65" fmla="*/ 2135886 h 2534880"/>
              <a:gd name="connsiteX66" fmla="*/ 1039625 w 2542765"/>
              <a:gd name="connsiteY66" fmla="*/ 2185607 h 2534880"/>
              <a:gd name="connsiteX67" fmla="*/ 1494825 w 2542765"/>
              <a:gd name="connsiteY67" fmla="*/ 2324481 h 2534880"/>
              <a:gd name="connsiteX68" fmla="*/ 288674 w 2542765"/>
              <a:gd name="connsiteY68" fmla="*/ 1217486 h 2534880"/>
              <a:gd name="connsiteX69" fmla="*/ 415356 w 2542765"/>
              <a:gd name="connsiteY69" fmla="*/ 1198721 h 2534880"/>
              <a:gd name="connsiteX70" fmla="*/ 625954 w 2542765"/>
              <a:gd name="connsiteY70" fmla="*/ 1167956 h 2534880"/>
              <a:gd name="connsiteX71" fmla="*/ 935421 w 2542765"/>
              <a:gd name="connsiteY71" fmla="*/ 1046321 h 2534880"/>
              <a:gd name="connsiteX72" fmla="*/ 980665 w 2542765"/>
              <a:gd name="connsiteY72" fmla="*/ 983266 h 2534880"/>
              <a:gd name="connsiteX73" fmla="*/ 1025814 w 2542765"/>
              <a:gd name="connsiteY73" fmla="*/ 625126 h 2534880"/>
              <a:gd name="connsiteX74" fmla="*/ 1012860 w 2542765"/>
              <a:gd name="connsiteY74" fmla="*/ 574739 h 2534880"/>
              <a:gd name="connsiteX75" fmla="*/ 882081 w 2542765"/>
              <a:gd name="connsiteY75" fmla="*/ 387668 h 2534880"/>
              <a:gd name="connsiteX76" fmla="*/ 807977 w 2542765"/>
              <a:gd name="connsiteY76" fmla="*/ 359569 h 2534880"/>
              <a:gd name="connsiteX77" fmla="*/ 325440 w 2542765"/>
              <a:gd name="connsiteY77" fmla="*/ 640461 h 2534880"/>
              <a:gd name="connsiteX78" fmla="*/ 293722 w 2542765"/>
              <a:gd name="connsiteY78" fmla="*/ 691420 h 2534880"/>
              <a:gd name="connsiteX79" fmla="*/ 288864 w 2542765"/>
              <a:gd name="connsiteY79" fmla="*/ 1217486 h 2534880"/>
              <a:gd name="connsiteX80" fmla="*/ 1995840 w 2542765"/>
              <a:gd name="connsiteY80" fmla="*/ 1550099 h 2534880"/>
              <a:gd name="connsiteX81" fmla="*/ 2134714 w 2542765"/>
              <a:gd name="connsiteY81" fmla="*/ 1541526 h 2534880"/>
              <a:gd name="connsiteX82" fmla="*/ 2175100 w 2542765"/>
              <a:gd name="connsiteY82" fmla="*/ 1510665 h 2534880"/>
              <a:gd name="connsiteX83" fmla="*/ 2321214 w 2542765"/>
              <a:gd name="connsiteY83" fmla="*/ 1175480 h 2534880"/>
              <a:gd name="connsiteX84" fmla="*/ 2316737 w 2542765"/>
              <a:gd name="connsiteY84" fmla="*/ 1090803 h 2534880"/>
              <a:gd name="connsiteX85" fmla="*/ 2134047 w 2542765"/>
              <a:gd name="connsiteY85" fmla="*/ 790385 h 2534880"/>
              <a:gd name="connsiteX86" fmla="*/ 2064515 w 2542765"/>
              <a:gd name="connsiteY86" fmla="*/ 755428 h 2534880"/>
              <a:gd name="connsiteX87" fmla="*/ 1760667 w 2542765"/>
              <a:gd name="connsiteY87" fmla="*/ 808768 h 2534880"/>
              <a:gd name="connsiteX88" fmla="*/ 1719805 w 2542765"/>
              <a:gd name="connsiteY88" fmla="*/ 838105 h 2534880"/>
              <a:gd name="connsiteX89" fmla="*/ 1476251 w 2542765"/>
              <a:gd name="connsiteY89" fmla="*/ 1148715 h 2534880"/>
              <a:gd name="connsiteX90" fmla="*/ 1479299 w 2542765"/>
              <a:gd name="connsiteY90" fmla="*/ 1218724 h 2534880"/>
              <a:gd name="connsiteX91" fmla="*/ 1740379 w 2542765"/>
              <a:gd name="connsiteY91" fmla="*/ 1495520 h 2534880"/>
              <a:gd name="connsiteX92" fmla="*/ 1817341 w 2542765"/>
              <a:gd name="connsiteY92" fmla="*/ 1532382 h 2534880"/>
              <a:gd name="connsiteX93" fmla="*/ 1995840 w 2542765"/>
              <a:gd name="connsiteY93" fmla="*/ 1550099 h 2534880"/>
              <a:gd name="connsiteX94" fmla="*/ 1527591 w 2542765"/>
              <a:gd name="connsiteY94" fmla="*/ 248222 h 2534880"/>
              <a:gd name="connsiteX95" fmla="*/ 1215456 w 2542765"/>
              <a:gd name="connsiteY95" fmla="*/ 277940 h 2534880"/>
              <a:gd name="connsiteX96" fmla="*/ 1162497 w 2542765"/>
              <a:gd name="connsiteY96" fmla="*/ 314897 h 2534880"/>
              <a:gd name="connsiteX97" fmla="*/ 1068962 w 2542765"/>
              <a:gd name="connsiteY97" fmla="*/ 567785 h 2534880"/>
              <a:gd name="connsiteX98" fmla="*/ 1080678 w 2542765"/>
              <a:gd name="connsiteY98" fmla="*/ 629984 h 2534880"/>
              <a:gd name="connsiteX99" fmla="*/ 1233173 w 2542765"/>
              <a:gd name="connsiteY99" fmla="*/ 887540 h 2534880"/>
              <a:gd name="connsiteX100" fmla="*/ 1302705 w 2542765"/>
              <a:gd name="connsiteY100" fmla="*/ 914495 h 2534880"/>
              <a:gd name="connsiteX101" fmla="*/ 1702470 w 2542765"/>
              <a:gd name="connsiteY101" fmla="*/ 794004 h 2534880"/>
              <a:gd name="connsiteX102" fmla="*/ 1742284 w 2542765"/>
              <a:gd name="connsiteY102" fmla="*/ 771049 h 2534880"/>
              <a:gd name="connsiteX103" fmla="*/ 1910496 w 2542765"/>
              <a:gd name="connsiteY103" fmla="*/ 571214 h 2534880"/>
              <a:gd name="connsiteX104" fmla="*/ 1904781 w 2542765"/>
              <a:gd name="connsiteY104" fmla="*/ 507206 h 2534880"/>
              <a:gd name="connsiteX105" fmla="*/ 1666275 w 2542765"/>
              <a:gd name="connsiteY105" fmla="*/ 296323 h 2534880"/>
              <a:gd name="connsiteX106" fmla="*/ 1527591 w 2542765"/>
              <a:gd name="connsiteY106" fmla="*/ 248126 h 2534880"/>
              <a:gd name="connsiteX107" fmla="*/ 1044768 w 2542765"/>
              <a:gd name="connsiteY107" fmla="*/ 1775174 h 2534880"/>
              <a:gd name="connsiteX108" fmla="*/ 1042863 w 2542765"/>
              <a:gd name="connsiteY108" fmla="*/ 1757458 h 2534880"/>
              <a:gd name="connsiteX109" fmla="*/ 984951 w 2542765"/>
              <a:gd name="connsiteY109" fmla="*/ 1372553 h 2534880"/>
              <a:gd name="connsiteX110" fmla="*/ 944565 w 2542765"/>
              <a:gd name="connsiteY110" fmla="*/ 1328928 h 2534880"/>
              <a:gd name="connsiteX111" fmla="*/ 640813 w 2542765"/>
              <a:gd name="connsiteY111" fmla="*/ 1219295 h 2534880"/>
              <a:gd name="connsiteX112" fmla="*/ 586711 w 2542765"/>
              <a:gd name="connsiteY112" fmla="*/ 1227487 h 2534880"/>
              <a:gd name="connsiteX113" fmla="*/ 374589 w 2542765"/>
              <a:gd name="connsiteY113" fmla="*/ 1425131 h 2534880"/>
              <a:gd name="connsiteX114" fmla="*/ 355349 w 2542765"/>
              <a:gd name="connsiteY114" fmla="*/ 1522571 h 2534880"/>
              <a:gd name="connsiteX115" fmla="*/ 404403 w 2542765"/>
              <a:gd name="connsiteY115" fmla="*/ 1656112 h 2534880"/>
              <a:gd name="connsiteX116" fmla="*/ 480984 w 2542765"/>
              <a:gd name="connsiteY116" fmla="*/ 1790510 h 2534880"/>
              <a:gd name="connsiteX117" fmla="*/ 733110 w 2542765"/>
              <a:gd name="connsiteY117" fmla="*/ 1992630 h 2534880"/>
              <a:gd name="connsiteX118" fmla="*/ 790546 w 2542765"/>
              <a:gd name="connsiteY118" fmla="*/ 1994059 h 2534880"/>
              <a:gd name="connsiteX119" fmla="*/ 1027242 w 2542765"/>
              <a:gd name="connsiteY119" fmla="*/ 1803273 h 2534880"/>
              <a:gd name="connsiteX120" fmla="*/ 1044768 w 2542765"/>
              <a:gd name="connsiteY120" fmla="*/ 1775079 h 25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42765" h="2534880">
                <a:moveTo>
                  <a:pt x="1044483" y="2515267"/>
                </a:moveTo>
                <a:cubicBezTo>
                  <a:pt x="931992" y="2486692"/>
                  <a:pt x="848744" y="2418112"/>
                  <a:pt x="770353" y="2340293"/>
                </a:cubicBezTo>
                <a:cubicBezTo>
                  <a:pt x="750636" y="2320671"/>
                  <a:pt x="722157" y="2307908"/>
                  <a:pt x="695487" y="2297525"/>
                </a:cubicBezTo>
                <a:cubicBezTo>
                  <a:pt x="602999" y="2261235"/>
                  <a:pt x="508701" y="2229231"/>
                  <a:pt x="416785" y="2191417"/>
                </a:cubicBezTo>
                <a:cubicBezTo>
                  <a:pt x="388972" y="2179987"/>
                  <a:pt x="366588" y="2155222"/>
                  <a:pt x="343062" y="2130743"/>
                </a:cubicBezTo>
                <a:cubicBezTo>
                  <a:pt x="430215" y="2137791"/>
                  <a:pt x="512321" y="2127409"/>
                  <a:pt x="591093" y="2094452"/>
                </a:cubicBezTo>
                <a:cubicBezTo>
                  <a:pt x="544039" y="1993297"/>
                  <a:pt x="498891" y="1895666"/>
                  <a:pt x="452980" y="1798320"/>
                </a:cubicBezTo>
                <a:cubicBezTo>
                  <a:pt x="449170" y="1790319"/>
                  <a:pt x="441264" y="1783556"/>
                  <a:pt x="433740" y="1778222"/>
                </a:cubicBezTo>
                <a:cubicBezTo>
                  <a:pt x="366303" y="1730788"/>
                  <a:pt x="298580" y="1683734"/>
                  <a:pt x="223523" y="1631347"/>
                </a:cubicBezTo>
                <a:cubicBezTo>
                  <a:pt x="194948" y="1700498"/>
                  <a:pt x="166944" y="1768316"/>
                  <a:pt x="138846" y="1836230"/>
                </a:cubicBezTo>
                <a:lnTo>
                  <a:pt x="128178" y="1839944"/>
                </a:lnTo>
                <a:cubicBezTo>
                  <a:pt x="113223" y="1779175"/>
                  <a:pt x="95412" y="1718882"/>
                  <a:pt x="84363" y="1657350"/>
                </a:cubicBezTo>
                <a:cubicBezTo>
                  <a:pt x="76266" y="1612392"/>
                  <a:pt x="79124" y="1565529"/>
                  <a:pt x="73314" y="1520000"/>
                </a:cubicBezTo>
                <a:cubicBezTo>
                  <a:pt x="70266" y="1496187"/>
                  <a:pt x="59502" y="1473232"/>
                  <a:pt x="51120" y="1450277"/>
                </a:cubicBezTo>
                <a:cubicBezTo>
                  <a:pt x="48453" y="1443038"/>
                  <a:pt x="42262" y="1437132"/>
                  <a:pt x="38071" y="1430465"/>
                </a:cubicBezTo>
                <a:cubicBezTo>
                  <a:pt x="-20412" y="1337596"/>
                  <a:pt x="-16031" y="1325690"/>
                  <a:pt x="82934" y="1275874"/>
                </a:cubicBezTo>
                <a:cubicBezTo>
                  <a:pt x="100269" y="1267206"/>
                  <a:pt x="115795" y="1247870"/>
                  <a:pt x="124272" y="1229868"/>
                </a:cubicBezTo>
                <a:cubicBezTo>
                  <a:pt x="159705" y="1153954"/>
                  <a:pt x="193329" y="1076992"/>
                  <a:pt x="224761" y="999363"/>
                </a:cubicBezTo>
                <a:cubicBezTo>
                  <a:pt x="231238" y="983361"/>
                  <a:pt x="231238" y="960025"/>
                  <a:pt x="224380" y="944404"/>
                </a:cubicBezTo>
                <a:cubicBezTo>
                  <a:pt x="205997" y="902970"/>
                  <a:pt x="182184" y="863918"/>
                  <a:pt x="155514" y="814578"/>
                </a:cubicBezTo>
                <a:cubicBezTo>
                  <a:pt x="107794" y="886492"/>
                  <a:pt x="64551" y="951643"/>
                  <a:pt x="21307" y="1016794"/>
                </a:cubicBezTo>
                <a:cubicBezTo>
                  <a:pt x="69980" y="707898"/>
                  <a:pt x="228190" y="463868"/>
                  <a:pt x="469554" y="268510"/>
                </a:cubicBezTo>
                <a:cubicBezTo>
                  <a:pt x="433740" y="334899"/>
                  <a:pt x="397926" y="401288"/>
                  <a:pt x="362112" y="467582"/>
                </a:cubicBezTo>
                <a:cubicBezTo>
                  <a:pt x="443741" y="456438"/>
                  <a:pt x="523846" y="469011"/>
                  <a:pt x="585187" y="395573"/>
                </a:cubicBezTo>
                <a:cubicBezTo>
                  <a:pt x="641385" y="328327"/>
                  <a:pt x="715965" y="276511"/>
                  <a:pt x="786927" y="214122"/>
                </a:cubicBezTo>
                <a:cubicBezTo>
                  <a:pt x="764067" y="181737"/>
                  <a:pt x="739016" y="146114"/>
                  <a:pt x="708441" y="102775"/>
                </a:cubicBezTo>
                <a:cubicBezTo>
                  <a:pt x="758256" y="96107"/>
                  <a:pt x="801976" y="82963"/>
                  <a:pt x="844743" y="85820"/>
                </a:cubicBezTo>
                <a:cubicBezTo>
                  <a:pt x="991333" y="95536"/>
                  <a:pt x="1129160" y="55055"/>
                  <a:pt x="1269558" y="24575"/>
                </a:cubicBezTo>
                <a:cubicBezTo>
                  <a:pt x="1348521" y="7430"/>
                  <a:pt x="1431293" y="7620"/>
                  <a:pt x="1512351" y="0"/>
                </a:cubicBezTo>
                <a:cubicBezTo>
                  <a:pt x="1512827" y="4001"/>
                  <a:pt x="1513208" y="8001"/>
                  <a:pt x="1513684" y="12002"/>
                </a:cubicBezTo>
                <a:cubicBezTo>
                  <a:pt x="1450533" y="47911"/>
                  <a:pt x="1387478" y="83820"/>
                  <a:pt x="1324327" y="119634"/>
                </a:cubicBezTo>
                <a:cubicBezTo>
                  <a:pt x="1325184" y="124873"/>
                  <a:pt x="1326042" y="130112"/>
                  <a:pt x="1326899" y="135350"/>
                </a:cubicBezTo>
                <a:cubicBezTo>
                  <a:pt x="1554642" y="208026"/>
                  <a:pt x="1782289" y="280797"/>
                  <a:pt x="2018033" y="356045"/>
                </a:cubicBezTo>
                <a:cubicBezTo>
                  <a:pt x="2023081" y="321278"/>
                  <a:pt x="2028701" y="281940"/>
                  <a:pt x="2035654" y="234125"/>
                </a:cubicBezTo>
                <a:cubicBezTo>
                  <a:pt x="2050704" y="248698"/>
                  <a:pt x="2065753" y="259080"/>
                  <a:pt x="2075374" y="273177"/>
                </a:cubicBezTo>
                <a:cubicBezTo>
                  <a:pt x="2173100" y="417005"/>
                  <a:pt x="2279113" y="554260"/>
                  <a:pt x="2393985" y="685038"/>
                </a:cubicBezTo>
                <a:cubicBezTo>
                  <a:pt x="2427322" y="722948"/>
                  <a:pt x="2447325" y="772573"/>
                  <a:pt x="2479043" y="826199"/>
                </a:cubicBezTo>
                <a:cubicBezTo>
                  <a:pt x="2419131" y="803339"/>
                  <a:pt x="2371887" y="785241"/>
                  <a:pt x="2322738" y="766477"/>
                </a:cubicBezTo>
                <a:cubicBezTo>
                  <a:pt x="2344455" y="1008507"/>
                  <a:pt x="2365315" y="1240631"/>
                  <a:pt x="2387603" y="1488472"/>
                </a:cubicBezTo>
                <a:cubicBezTo>
                  <a:pt x="2443229" y="1445609"/>
                  <a:pt x="2491807" y="1408176"/>
                  <a:pt x="2542765" y="1368933"/>
                </a:cubicBezTo>
                <a:cubicBezTo>
                  <a:pt x="2525525" y="1476470"/>
                  <a:pt x="2488759" y="1575816"/>
                  <a:pt x="2429799" y="1664589"/>
                </a:cubicBezTo>
                <a:cubicBezTo>
                  <a:pt x="2393699" y="1719072"/>
                  <a:pt x="2373982" y="1775555"/>
                  <a:pt x="2362076" y="1838897"/>
                </a:cubicBezTo>
                <a:cubicBezTo>
                  <a:pt x="2350837" y="1898523"/>
                  <a:pt x="2327310" y="1955864"/>
                  <a:pt x="2306831" y="2021777"/>
                </a:cubicBezTo>
                <a:cubicBezTo>
                  <a:pt x="2273589" y="1988534"/>
                  <a:pt x="2250824" y="1962436"/>
                  <a:pt x="2224345" y="1940719"/>
                </a:cubicBezTo>
                <a:cubicBezTo>
                  <a:pt x="2213581" y="1931956"/>
                  <a:pt x="2191293" y="1925384"/>
                  <a:pt x="2180339" y="1930622"/>
                </a:cubicBezTo>
                <a:cubicBezTo>
                  <a:pt x="2075183" y="1980914"/>
                  <a:pt x="1971361" y="2033873"/>
                  <a:pt x="1862680" y="2088356"/>
                </a:cubicBezTo>
                <a:cubicBezTo>
                  <a:pt x="1859918" y="2146554"/>
                  <a:pt x="1856584" y="2215896"/>
                  <a:pt x="1852965" y="2290667"/>
                </a:cubicBezTo>
                <a:cubicBezTo>
                  <a:pt x="1954216" y="2275142"/>
                  <a:pt x="2047179" y="2235518"/>
                  <a:pt x="2141858" y="2182368"/>
                </a:cubicBezTo>
                <a:cubicBezTo>
                  <a:pt x="2036035" y="2358866"/>
                  <a:pt x="1539211" y="2558987"/>
                  <a:pt x="1276988" y="2532507"/>
                </a:cubicBezTo>
                <a:cubicBezTo>
                  <a:pt x="1339377" y="2504694"/>
                  <a:pt x="1396527" y="2479262"/>
                  <a:pt x="1459678" y="2451068"/>
                </a:cubicBezTo>
                <a:cubicBezTo>
                  <a:pt x="1398432" y="2407634"/>
                  <a:pt x="1345854" y="2370106"/>
                  <a:pt x="1292990" y="2332958"/>
                </a:cubicBezTo>
                <a:cubicBezTo>
                  <a:pt x="1288132" y="2329529"/>
                  <a:pt x="1281370" y="2327053"/>
                  <a:pt x="1275464" y="2327053"/>
                </a:cubicBezTo>
                <a:cubicBezTo>
                  <a:pt x="1188596" y="2326672"/>
                  <a:pt x="1101633" y="2326767"/>
                  <a:pt x="1005906" y="2326767"/>
                </a:cubicBezTo>
                <a:cubicBezTo>
                  <a:pt x="1019432" y="2392871"/>
                  <a:pt x="1031433" y="2450973"/>
                  <a:pt x="1044578" y="2515076"/>
                </a:cubicBezTo>
                <a:close/>
                <a:moveTo>
                  <a:pt x="1494920" y="2324386"/>
                </a:moveTo>
                <a:cubicBezTo>
                  <a:pt x="1510827" y="2324386"/>
                  <a:pt x="1527019" y="2322290"/>
                  <a:pt x="1542450" y="2324767"/>
                </a:cubicBezTo>
                <a:cubicBezTo>
                  <a:pt x="1601886" y="2334101"/>
                  <a:pt x="1647225" y="2312289"/>
                  <a:pt x="1682086" y="2265045"/>
                </a:cubicBezTo>
                <a:cubicBezTo>
                  <a:pt x="1789338" y="2119884"/>
                  <a:pt x="1896589" y="1974818"/>
                  <a:pt x="2004031" y="1829753"/>
                </a:cubicBezTo>
                <a:cubicBezTo>
                  <a:pt x="2017747" y="1811179"/>
                  <a:pt x="2015652" y="1798892"/>
                  <a:pt x="1997364" y="1782128"/>
                </a:cubicBezTo>
                <a:cubicBezTo>
                  <a:pt x="1920211" y="1711547"/>
                  <a:pt x="1845345" y="1638491"/>
                  <a:pt x="1769145" y="1566958"/>
                </a:cubicBezTo>
                <a:cubicBezTo>
                  <a:pt x="1760287" y="1558576"/>
                  <a:pt x="1749047" y="1550575"/>
                  <a:pt x="1737522" y="1547622"/>
                </a:cubicBezTo>
                <a:cubicBezTo>
                  <a:pt x="1599695" y="1511903"/>
                  <a:pt x="1461583" y="1477423"/>
                  <a:pt x="1323565" y="1442085"/>
                </a:cubicBezTo>
                <a:cubicBezTo>
                  <a:pt x="1293085" y="1434275"/>
                  <a:pt x="1272702" y="1443038"/>
                  <a:pt x="1256986" y="1471232"/>
                </a:cubicBezTo>
                <a:cubicBezTo>
                  <a:pt x="1213837" y="1548765"/>
                  <a:pt x="1168308" y="1625060"/>
                  <a:pt x="1124874" y="1702403"/>
                </a:cubicBezTo>
                <a:cubicBezTo>
                  <a:pt x="1105538" y="1736789"/>
                  <a:pt x="1080583" y="1770983"/>
                  <a:pt x="1072677" y="1808321"/>
                </a:cubicBezTo>
                <a:cubicBezTo>
                  <a:pt x="1049721" y="1916621"/>
                  <a:pt x="1032767" y="2026253"/>
                  <a:pt x="1016860" y="2135886"/>
                </a:cubicBezTo>
                <a:cubicBezTo>
                  <a:pt x="1014574" y="2151507"/>
                  <a:pt x="1026385" y="2178272"/>
                  <a:pt x="1039625" y="2185607"/>
                </a:cubicBezTo>
                <a:cubicBezTo>
                  <a:pt x="1181262" y="2264093"/>
                  <a:pt x="1321851" y="2348198"/>
                  <a:pt x="1494825" y="2324481"/>
                </a:cubicBezTo>
                <a:close/>
                <a:moveTo>
                  <a:pt x="288674" y="1217486"/>
                </a:moveTo>
                <a:cubicBezTo>
                  <a:pt x="334108" y="1210723"/>
                  <a:pt x="374685" y="1204341"/>
                  <a:pt x="415356" y="1198721"/>
                </a:cubicBezTo>
                <a:cubicBezTo>
                  <a:pt x="485746" y="1188911"/>
                  <a:pt x="559184" y="1189101"/>
                  <a:pt x="625954" y="1167956"/>
                </a:cubicBezTo>
                <a:cubicBezTo>
                  <a:pt x="731396" y="1134618"/>
                  <a:pt x="831980" y="1086231"/>
                  <a:pt x="935421" y="1046321"/>
                </a:cubicBezTo>
                <a:cubicBezTo>
                  <a:pt x="966568" y="1034320"/>
                  <a:pt x="977046" y="1016222"/>
                  <a:pt x="980665" y="983266"/>
                </a:cubicBezTo>
                <a:cubicBezTo>
                  <a:pt x="993619" y="863632"/>
                  <a:pt x="1011717" y="744665"/>
                  <a:pt x="1025814" y="625126"/>
                </a:cubicBezTo>
                <a:cubicBezTo>
                  <a:pt x="1027719" y="608933"/>
                  <a:pt x="1022099" y="588455"/>
                  <a:pt x="1012860" y="574739"/>
                </a:cubicBezTo>
                <a:cubicBezTo>
                  <a:pt x="970283" y="511683"/>
                  <a:pt x="923039" y="451676"/>
                  <a:pt x="882081" y="387668"/>
                </a:cubicBezTo>
                <a:cubicBezTo>
                  <a:pt x="862079" y="356330"/>
                  <a:pt x="842743" y="350996"/>
                  <a:pt x="807977" y="359569"/>
                </a:cubicBezTo>
                <a:cubicBezTo>
                  <a:pt x="619382" y="406241"/>
                  <a:pt x="459457" y="501015"/>
                  <a:pt x="325440" y="640461"/>
                </a:cubicBezTo>
                <a:cubicBezTo>
                  <a:pt x="311820" y="654653"/>
                  <a:pt x="298675" y="672846"/>
                  <a:pt x="293722" y="691420"/>
                </a:cubicBezTo>
                <a:cubicBezTo>
                  <a:pt x="246859" y="864870"/>
                  <a:pt x="252003" y="1039177"/>
                  <a:pt x="288864" y="1217486"/>
                </a:cubicBezTo>
                <a:close/>
                <a:moveTo>
                  <a:pt x="1995840" y="1550099"/>
                </a:moveTo>
                <a:cubicBezTo>
                  <a:pt x="2039941" y="1547813"/>
                  <a:pt x="2087756" y="1547622"/>
                  <a:pt x="2134714" y="1541526"/>
                </a:cubicBezTo>
                <a:cubicBezTo>
                  <a:pt x="2149573" y="1539621"/>
                  <a:pt x="2168814" y="1524572"/>
                  <a:pt x="2175100" y="1510665"/>
                </a:cubicBezTo>
                <a:cubicBezTo>
                  <a:pt x="2225107" y="1399508"/>
                  <a:pt x="2271779" y="1286828"/>
                  <a:pt x="2321214" y="1175480"/>
                </a:cubicBezTo>
                <a:cubicBezTo>
                  <a:pt x="2334739" y="1145000"/>
                  <a:pt x="2334358" y="1119283"/>
                  <a:pt x="2316737" y="1090803"/>
                </a:cubicBezTo>
                <a:cubicBezTo>
                  <a:pt x="2254920" y="991267"/>
                  <a:pt x="2193674" y="891254"/>
                  <a:pt x="2134047" y="790385"/>
                </a:cubicBezTo>
                <a:cubicBezTo>
                  <a:pt x="2117188" y="761905"/>
                  <a:pt x="2096614" y="749808"/>
                  <a:pt x="2064515" y="755428"/>
                </a:cubicBezTo>
                <a:cubicBezTo>
                  <a:pt x="1963169" y="772954"/>
                  <a:pt x="1861633" y="789432"/>
                  <a:pt x="1760667" y="808768"/>
                </a:cubicBezTo>
                <a:cubicBezTo>
                  <a:pt x="1745618" y="811625"/>
                  <a:pt x="1729997" y="825341"/>
                  <a:pt x="1719805" y="838105"/>
                </a:cubicBezTo>
                <a:cubicBezTo>
                  <a:pt x="1638081" y="941165"/>
                  <a:pt x="1558071" y="1045654"/>
                  <a:pt x="1476251" y="1148715"/>
                </a:cubicBezTo>
                <a:cubicBezTo>
                  <a:pt x="1455487" y="1174909"/>
                  <a:pt x="1456629" y="1194816"/>
                  <a:pt x="1479299" y="1218724"/>
                </a:cubicBezTo>
                <a:cubicBezTo>
                  <a:pt x="1566548" y="1310735"/>
                  <a:pt x="1651511" y="1405033"/>
                  <a:pt x="1740379" y="1495520"/>
                </a:cubicBezTo>
                <a:cubicBezTo>
                  <a:pt x="1759334" y="1514761"/>
                  <a:pt x="1790100" y="1527810"/>
                  <a:pt x="1817341" y="1532382"/>
                </a:cubicBezTo>
                <a:cubicBezTo>
                  <a:pt x="1874967" y="1542098"/>
                  <a:pt x="1933832" y="1544384"/>
                  <a:pt x="1995840" y="1550099"/>
                </a:cubicBezTo>
                <a:close/>
                <a:moveTo>
                  <a:pt x="1527591" y="248222"/>
                </a:moveTo>
                <a:cubicBezTo>
                  <a:pt x="1423483" y="257651"/>
                  <a:pt x="1319184" y="265462"/>
                  <a:pt x="1215456" y="277940"/>
                </a:cubicBezTo>
                <a:cubicBezTo>
                  <a:pt x="1196121" y="280321"/>
                  <a:pt x="1169641" y="297752"/>
                  <a:pt x="1162497" y="314897"/>
                </a:cubicBezTo>
                <a:cubicBezTo>
                  <a:pt x="1127827" y="397764"/>
                  <a:pt x="1096870" y="482346"/>
                  <a:pt x="1068962" y="567785"/>
                </a:cubicBezTo>
                <a:cubicBezTo>
                  <a:pt x="1063152" y="585597"/>
                  <a:pt x="1070581" y="612362"/>
                  <a:pt x="1080678" y="629984"/>
                </a:cubicBezTo>
                <a:cubicBezTo>
                  <a:pt x="1130017" y="716661"/>
                  <a:pt x="1182786" y="801434"/>
                  <a:pt x="1233173" y="887540"/>
                </a:cubicBezTo>
                <a:cubicBezTo>
                  <a:pt x="1250032" y="916305"/>
                  <a:pt x="1268130" y="925354"/>
                  <a:pt x="1302705" y="914495"/>
                </a:cubicBezTo>
                <a:cubicBezTo>
                  <a:pt x="1435389" y="872585"/>
                  <a:pt x="1569310" y="834485"/>
                  <a:pt x="1702470" y="794004"/>
                </a:cubicBezTo>
                <a:cubicBezTo>
                  <a:pt x="1716853" y="789623"/>
                  <a:pt x="1732759" y="782098"/>
                  <a:pt x="1742284" y="771049"/>
                </a:cubicBezTo>
                <a:cubicBezTo>
                  <a:pt x="1799244" y="705136"/>
                  <a:pt x="1854203" y="637604"/>
                  <a:pt x="1910496" y="571214"/>
                </a:cubicBezTo>
                <a:cubicBezTo>
                  <a:pt x="1930975" y="547021"/>
                  <a:pt x="1928688" y="527971"/>
                  <a:pt x="1904781" y="507206"/>
                </a:cubicBezTo>
                <a:cubicBezTo>
                  <a:pt x="1824771" y="437483"/>
                  <a:pt x="1745808" y="366617"/>
                  <a:pt x="1666275" y="296323"/>
                </a:cubicBezTo>
                <a:cubicBezTo>
                  <a:pt x="1626746" y="261271"/>
                  <a:pt x="1583026" y="238506"/>
                  <a:pt x="1527591" y="248126"/>
                </a:cubicBezTo>
                <a:close/>
                <a:moveTo>
                  <a:pt x="1044768" y="1775174"/>
                </a:moveTo>
                <a:cubicBezTo>
                  <a:pt x="1043530" y="1763744"/>
                  <a:pt x="1043340" y="1760601"/>
                  <a:pt x="1042863" y="1757458"/>
                </a:cubicBezTo>
                <a:cubicBezTo>
                  <a:pt x="1024099" y="1629061"/>
                  <a:pt x="1006478" y="1500473"/>
                  <a:pt x="984951" y="1372553"/>
                </a:cubicBezTo>
                <a:cubicBezTo>
                  <a:pt x="982094" y="1355884"/>
                  <a:pt x="961520" y="1335500"/>
                  <a:pt x="944565" y="1328928"/>
                </a:cubicBezTo>
                <a:cubicBezTo>
                  <a:pt x="844172" y="1290066"/>
                  <a:pt x="742826" y="1253681"/>
                  <a:pt x="640813" y="1219295"/>
                </a:cubicBezTo>
                <a:cubicBezTo>
                  <a:pt x="625097" y="1213961"/>
                  <a:pt x="598427" y="1217105"/>
                  <a:pt x="586711" y="1227487"/>
                </a:cubicBezTo>
                <a:cubicBezTo>
                  <a:pt x="514512" y="1291685"/>
                  <a:pt x="445741" y="1359694"/>
                  <a:pt x="374589" y="1425131"/>
                </a:cubicBezTo>
                <a:cubicBezTo>
                  <a:pt x="343252" y="1453896"/>
                  <a:pt x="339061" y="1484186"/>
                  <a:pt x="355349" y="1522571"/>
                </a:cubicBezTo>
                <a:cubicBezTo>
                  <a:pt x="373732" y="1566196"/>
                  <a:pt x="384686" y="1613154"/>
                  <a:pt x="404403" y="1656112"/>
                </a:cubicBezTo>
                <a:cubicBezTo>
                  <a:pt x="426024" y="1703070"/>
                  <a:pt x="444979" y="1756696"/>
                  <a:pt x="480984" y="1790510"/>
                </a:cubicBezTo>
                <a:cubicBezTo>
                  <a:pt x="559374" y="1864043"/>
                  <a:pt x="646909" y="1927955"/>
                  <a:pt x="733110" y="1992630"/>
                </a:cubicBezTo>
                <a:cubicBezTo>
                  <a:pt x="746064" y="2002346"/>
                  <a:pt x="778259" y="2003393"/>
                  <a:pt x="790546" y="1994059"/>
                </a:cubicBezTo>
                <a:cubicBezTo>
                  <a:pt x="871223" y="1932813"/>
                  <a:pt x="949233" y="1868043"/>
                  <a:pt x="1027242" y="1803273"/>
                </a:cubicBezTo>
                <a:cubicBezTo>
                  <a:pt x="1036958" y="1795272"/>
                  <a:pt x="1041339" y="1780889"/>
                  <a:pt x="1044768" y="1775079"/>
                </a:cubicBezTo>
                <a:close/>
              </a:path>
            </a:pathLst>
          </a:custGeom>
          <a:solidFill>
            <a:srgbClr val="FFFFFF"/>
          </a:solidFill>
          <a:ln w="9525" cap="flat">
            <a:noFill/>
            <a:prstDash val="solid"/>
            <a:miter/>
          </a:ln>
        </p:spPr>
        <p:txBody>
          <a:bodyPr rtlCol="0" anchor="ctr"/>
          <a:lstStyle/>
          <a:p>
            <a:endParaRPr lang="en-IN" dirty="0">
              <a:latin typeface="Source Sans Pro" panose="020B0503030403020204" pitchFamily="34" charset="0"/>
            </a:endParaRPr>
          </a:p>
        </p:txBody>
      </p:sp>
      <p:sp>
        <p:nvSpPr>
          <p:cNvPr id="26" name="TextBox 25">
            <a:extLst>
              <a:ext uri="{FF2B5EF4-FFF2-40B4-BE49-F238E27FC236}">
                <a16:creationId xmlns:a16="http://schemas.microsoft.com/office/drawing/2014/main" id="{0BEA6497-603E-583D-296A-9282A5F9BAE5}"/>
              </a:ext>
            </a:extLst>
          </p:cNvPr>
          <p:cNvSpPr txBox="1"/>
          <p:nvPr/>
        </p:nvSpPr>
        <p:spPr>
          <a:xfrm>
            <a:off x="2963230" y="4105085"/>
            <a:ext cx="6964714" cy="1323439"/>
          </a:xfrm>
          <a:prstGeom prst="rect">
            <a:avLst/>
          </a:prstGeom>
          <a:noFill/>
        </p:spPr>
        <p:txBody>
          <a:bodyPr wrap="square" rtlCol="0">
            <a:spAutoFit/>
          </a:bodyPr>
          <a:lstStyle/>
          <a:p>
            <a:pPr algn="ctr"/>
            <a:r>
              <a:rPr lang="en-US" sz="4000" spc="600">
                <a:solidFill>
                  <a:schemeClr val="bg1"/>
                </a:solidFill>
                <a:latin typeface="Lora Medium" pitchFamily="2" charset="0"/>
              </a:rPr>
              <a:t>CHAMPIONS LEAGUE</a:t>
            </a:r>
          </a:p>
          <a:p>
            <a:pPr algn="ctr"/>
            <a:r>
              <a:rPr lang="en-US" sz="4000" spc="600">
                <a:solidFill>
                  <a:schemeClr val="bg1"/>
                </a:solidFill>
                <a:latin typeface="Lora Medium" pitchFamily="2" charset="0"/>
              </a:rPr>
              <a:t>WINNER</a:t>
            </a:r>
            <a:endParaRPr lang="en-IN" sz="4000" spc="600" dirty="0">
              <a:solidFill>
                <a:schemeClr val="bg1"/>
              </a:solidFill>
              <a:latin typeface="Lora Medium" pitchFamily="2" charset="0"/>
            </a:endParaRPr>
          </a:p>
        </p:txBody>
      </p:sp>
    </p:spTree>
    <p:extLst>
      <p:ext uri="{BB962C8B-B14F-4D97-AF65-F5344CB8AC3E}">
        <p14:creationId xmlns:p14="http://schemas.microsoft.com/office/powerpoint/2010/main" val="215506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97438" y="1615191"/>
            <a:ext cx="312223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Pass Completed</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6242413" y="2398118"/>
            <a:ext cx="5340880" cy="1174809"/>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Kroos</a:t>
            </a:r>
            <a:r>
              <a:rPr lang="en-US" sz="2000">
                <a:solidFill>
                  <a:schemeClr val="bg1"/>
                </a:solidFill>
                <a:latin typeface="Source Sans Pro" panose="020B0503030403020204" pitchFamily="34" charset="0"/>
                <a:ea typeface="Source Code Pro" panose="020B0309030403020204" pitchFamily="49" charset="0"/>
              </a:rPr>
              <a:t> became the player who completed the most passes with </a:t>
            </a:r>
            <a:r>
              <a:rPr lang="en-US" sz="2000">
                <a:solidFill>
                  <a:srgbClr val="FFC000"/>
                </a:solidFill>
                <a:latin typeface="Source Sans Pro" panose="020B0503030403020204" pitchFamily="34" charset="0"/>
                <a:ea typeface="Source Code Pro" panose="020B0309030403020204" pitchFamily="49" charset="0"/>
              </a:rPr>
              <a:t>752 successful </a:t>
            </a:r>
            <a:r>
              <a:rPr lang="en-US" sz="2000">
                <a:solidFill>
                  <a:schemeClr val="bg1"/>
                </a:solidFill>
                <a:latin typeface="Source Sans Pro" panose="020B0503030403020204" pitchFamily="34" charset="0"/>
                <a:ea typeface="Source Code Pro" panose="020B0309030403020204" pitchFamily="49" charset="0"/>
              </a:rPr>
              <a:t>passes and </a:t>
            </a:r>
            <a:r>
              <a:rPr lang="en-US" sz="2000">
                <a:solidFill>
                  <a:srgbClr val="FFC000"/>
                </a:solidFill>
                <a:latin typeface="Source Sans Pro" panose="020B0503030403020204" pitchFamily="34" charset="0"/>
                <a:ea typeface="Source Code Pro" panose="020B0309030403020204" pitchFamily="49" charset="0"/>
              </a:rPr>
              <a:t>92.4% accurate passes</a:t>
            </a:r>
            <a:r>
              <a:rPr lang="en-US" sz="2000">
                <a:solidFill>
                  <a:schemeClr val="bg1"/>
                </a:solidFill>
                <a:latin typeface="Source Sans Pro" panose="020B0503030403020204" pitchFamily="34" charset="0"/>
                <a:ea typeface="Source Code Pro" panose="020B0309030403020204" pitchFamily="49" charset="0"/>
              </a:rPr>
              <a:t>.</a:t>
            </a:r>
            <a:endParaRPr lang="en-IN" sz="2000" dirty="0">
              <a:solidFill>
                <a:schemeClr val="bg1"/>
              </a:solidFill>
              <a:latin typeface="Source Sans Pro" panose="020B0503030403020204" pitchFamily="34" charset="0"/>
              <a:ea typeface="Source Code Pro" panose="020B0309030403020204" pitchFamily="49" charset="0"/>
            </a:endParaRPr>
          </a:p>
        </p:txBody>
      </p:sp>
      <p:sp>
        <p:nvSpPr>
          <p:cNvPr id="8" name="TextBox 7">
            <a:extLst>
              <a:ext uri="{FF2B5EF4-FFF2-40B4-BE49-F238E27FC236}">
                <a16:creationId xmlns:a16="http://schemas.microsoft.com/office/drawing/2014/main" id="{D09A5AE9-3ED4-2B8D-2A30-8F7B5C437467}"/>
              </a:ext>
            </a:extLst>
          </p:cNvPr>
          <p:cNvSpPr txBox="1"/>
          <p:nvPr/>
        </p:nvSpPr>
        <p:spPr>
          <a:xfrm>
            <a:off x="6242413" y="3663964"/>
            <a:ext cx="5340880" cy="805477"/>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Modric</a:t>
            </a:r>
            <a:r>
              <a:rPr lang="en-US" sz="2000">
                <a:solidFill>
                  <a:schemeClr val="bg1"/>
                </a:solidFill>
                <a:latin typeface="Source Sans Pro" panose="020B0503030403020204" pitchFamily="34" charset="0"/>
                <a:ea typeface="Source Code Pro" panose="020B0309030403020204" pitchFamily="49" charset="0"/>
              </a:rPr>
              <a:t> became the second player under Kroos in passing matters</a:t>
            </a:r>
            <a:endParaRPr lang="en-IN" sz="2000" dirty="0">
              <a:solidFill>
                <a:srgbClr val="FFC000"/>
              </a:solidFill>
              <a:latin typeface="Source Sans Pro" panose="020B0503030403020204" pitchFamily="34" charset="0"/>
              <a:ea typeface="Source Code Pro" panose="020B0309030403020204" pitchFamily="49" charset="0"/>
            </a:endParaRPr>
          </a:p>
        </p:txBody>
      </p:sp>
      <p:pic>
        <p:nvPicPr>
          <p:cNvPr id="6" name="Picture 5">
            <a:extLst>
              <a:ext uri="{FF2B5EF4-FFF2-40B4-BE49-F238E27FC236}">
                <a16:creationId xmlns:a16="http://schemas.microsoft.com/office/drawing/2014/main" id="{92A54A8C-9DE1-DAA5-8774-37F438A2108E}"/>
              </a:ext>
            </a:extLst>
          </p:cNvPr>
          <p:cNvPicPr>
            <a:picLocks noChangeAspect="1"/>
          </p:cNvPicPr>
          <p:nvPr/>
        </p:nvPicPr>
        <p:blipFill rotWithShape="1">
          <a:blip r:embed="rId4">
            <a:extLst>
              <a:ext uri="{28A0092B-C50C-407E-A947-70E740481C1C}">
                <a14:useLocalDpi xmlns:a14="http://schemas.microsoft.com/office/drawing/2010/main" val="0"/>
              </a:ext>
            </a:extLst>
          </a:blip>
          <a:srcRect t="68082" r="76603" b="7391"/>
          <a:stretch/>
        </p:blipFill>
        <p:spPr>
          <a:xfrm>
            <a:off x="89453" y="2463999"/>
            <a:ext cx="4712508" cy="2778809"/>
          </a:xfrm>
          <a:prstGeom prst="rect">
            <a:avLst/>
          </a:prstGeom>
        </p:spPr>
      </p:pic>
      <p:sp>
        <p:nvSpPr>
          <p:cNvPr id="10" name="TextBox 9">
            <a:extLst>
              <a:ext uri="{FF2B5EF4-FFF2-40B4-BE49-F238E27FC236}">
                <a16:creationId xmlns:a16="http://schemas.microsoft.com/office/drawing/2014/main" id="{67B4D40E-5130-A780-B977-86C65AC0D667}"/>
              </a:ext>
            </a:extLst>
          </p:cNvPr>
          <p:cNvSpPr txBox="1"/>
          <p:nvPr/>
        </p:nvSpPr>
        <p:spPr>
          <a:xfrm>
            <a:off x="6242413" y="4560478"/>
            <a:ext cx="5340880"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This means that </a:t>
            </a:r>
            <a:r>
              <a:rPr lang="en-US" sz="2000" b="1">
                <a:solidFill>
                  <a:schemeClr val="bg1"/>
                </a:solidFill>
                <a:latin typeface="Source Sans Pro" panose="020B0503030403020204" pitchFamily="34" charset="0"/>
                <a:ea typeface="Source Code Pro" panose="020B0309030403020204" pitchFamily="49" charset="0"/>
              </a:rPr>
              <a:t>Real Madrid's game</a:t>
            </a:r>
            <a:r>
              <a:rPr lang="en-US" sz="2000">
                <a:solidFill>
                  <a:schemeClr val="bg1"/>
                </a:solidFill>
                <a:latin typeface="Source Sans Pro" panose="020B0503030403020204" pitchFamily="34" charset="0"/>
                <a:ea typeface="Source Code Pro" panose="020B0309030403020204" pitchFamily="49" charset="0"/>
              </a:rPr>
              <a:t> is </a:t>
            </a:r>
            <a:r>
              <a:rPr lang="en-US" sz="2000" b="1">
                <a:solidFill>
                  <a:schemeClr val="bg1"/>
                </a:solidFill>
                <a:latin typeface="Source Sans Pro" panose="020B0503030403020204" pitchFamily="34" charset="0"/>
                <a:ea typeface="Source Code Pro" panose="020B0309030403020204" pitchFamily="49" charset="0"/>
              </a:rPr>
              <a:t>controlled by Kroos </a:t>
            </a:r>
            <a:r>
              <a:rPr lang="en-US" sz="2000">
                <a:solidFill>
                  <a:schemeClr val="bg1"/>
                </a:solidFill>
                <a:latin typeface="Source Sans Pro" panose="020B0503030403020204" pitchFamily="34" charset="0"/>
                <a:ea typeface="Source Code Pro" panose="020B0309030403020204" pitchFamily="49" charset="0"/>
              </a:rPr>
              <a:t>and</a:t>
            </a:r>
            <a:r>
              <a:rPr lang="en-US" sz="2000" b="1">
                <a:solidFill>
                  <a:schemeClr val="bg1"/>
                </a:solidFill>
                <a:latin typeface="Source Sans Pro" panose="020B0503030403020204" pitchFamily="34" charset="0"/>
                <a:ea typeface="Source Code Pro" panose="020B0309030403020204" pitchFamily="49" charset="0"/>
              </a:rPr>
              <a:t> Modric</a:t>
            </a:r>
            <a:r>
              <a:rPr lang="en-US" sz="2000">
                <a:solidFill>
                  <a:schemeClr val="bg1"/>
                </a:solidFill>
                <a:latin typeface="Source Sans Pro" panose="020B0503030403020204" pitchFamily="34" charset="0"/>
                <a:ea typeface="Source Code Pro" panose="020B0309030403020204" pitchFamily="49" charset="0"/>
              </a:rPr>
              <a:t>.</a:t>
            </a:r>
            <a:endParaRPr lang="en-IN" sz="2000" dirty="0">
              <a:solidFill>
                <a:srgbClr val="FFC000"/>
              </a:solidFill>
              <a:latin typeface="Source Sans Pro" panose="020B0503030403020204" pitchFamily="34" charset="0"/>
              <a:ea typeface="Source Code Pro" panose="020B0309030403020204" pitchFamily="49" charset="0"/>
            </a:endParaRPr>
          </a:p>
        </p:txBody>
      </p:sp>
    </p:spTree>
    <p:extLst>
      <p:ext uri="{BB962C8B-B14F-4D97-AF65-F5344CB8AC3E}">
        <p14:creationId xmlns:p14="http://schemas.microsoft.com/office/powerpoint/2010/main" val="341901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97438" y="1615191"/>
            <a:ext cx="5149814"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Player with Most Yellow Card</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6242413" y="2800855"/>
            <a:ext cx="5340880" cy="1544141"/>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Eder Militao</a:t>
            </a:r>
            <a:r>
              <a:rPr lang="en-US" sz="2000">
                <a:solidFill>
                  <a:schemeClr val="bg1"/>
                </a:solidFill>
                <a:latin typeface="Source Sans Pro" panose="020B0503030403020204" pitchFamily="34" charset="0"/>
                <a:ea typeface="Source Code Pro" panose="020B0309030403020204" pitchFamily="49" charset="0"/>
              </a:rPr>
              <a:t> is the player who has received the </a:t>
            </a:r>
            <a:r>
              <a:rPr lang="en-US" sz="2000">
                <a:solidFill>
                  <a:srgbClr val="FFC000"/>
                </a:solidFill>
                <a:latin typeface="Source Sans Pro" panose="020B0503030403020204" pitchFamily="34" charset="0"/>
                <a:ea typeface="Source Code Pro" panose="020B0309030403020204" pitchFamily="49" charset="0"/>
              </a:rPr>
              <a:t>most yellow cards </a:t>
            </a:r>
            <a:r>
              <a:rPr lang="en-US" sz="2000">
                <a:solidFill>
                  <a:schemeClr val="bg1"/>
                </a:solidFill>
                <a:latin typeface="Source Sans Pro" panose="020B0503030403020204" pitchFamily="34" charset="0"/>
                <a:ea typeface="Source Code Pro" panose="020B0309030403020204" pitchFamily="49" charset="0"/>
              </a:rPr>
              <a:t>with 4 yellow cards.</a:t>
            </a:r>
          </a:p>
          <a:p>
            <a:pPr>
              <a:lnSpc>
                <a:spcPct val="120000"/>
              </a:lnSpc>
            </a:pPr>
            <a:r>
              <a:rPr lang="en-US" sz="2000">
                <a:solidFill>
                  <a:schemeClr val="bg1"/>
                </a:solidFill>
                <a:latin typeface="Source Sans Pro" panose="020B0503030403020204" pitchFamily="34" charset="0"/>
                <a:ea typeface="Source Code Pro" panose="020B0309030403020204" pitchFamily="49" charset="0"/>
              </a:rPr>
              <a:t>Then followed by </a:t>
            </a:r>
            <a:r>
              <a:rPr lang="en-US" sz="2000" b="1">
                <a:solidFill>
                  <a:schemeClr val="bg1"/>
                </a:solidFill>
                <a:latin typeface="Source Sans Pro" panose="020B0503030403020204" pitchFamily="34" charset="0"/>
                <a:ea typeface="Source Code Pro" panose="020B0309030403020204" pitchFamily="49" charset="0"/>
              </a:rPr>
              <a:t>Casemiro, Carvajal, </a:t>
            </a:r>
            <a:r>
              <a:rPr lang="en-US" sz="2000">
                <a:solidFill>
                  <a:schemeClr val="bg1"/>
                </a:solidFill>
                <a:latin typeface="Source Sans Pro" panose="020B0503030403020204" pitchFamily="34" charset="0"/>
                <a:ea typeface="Source Code Pro" panose="020B0309030403020204" pitchFamily="49" charset="0"/>
              </a:rPr>
              <a:t>and</a:t>
            </a:r>
            <a:r>
              <a:rPr lang="en-US" sz="2000" b="1">
                <a:solidFill>
                  <a:schemeClr val="bg1"/>
                </a:solidFill>
                <a:latin typeface="Source Sans Pro" panose="020B0503030403020204" pitchFamily="34" charset="0"/>
                <a:ea typeface="Source Code Pro" panose="020B0309030403020204" pitchFamily="49" charset="0"/>
              </a:rPr>
              <a:t> Mendy </a:t>
            </a:r>
            <a:r>
              <a:rPr lang="en-US" sz="2000">
                <a:solidFill>
                  <a:schemeClr val="bg1"/>
                </a:solidFill>
                <a:latin typeface="Source Sans Pro" panose="020B0503030403020204" pitchFamily="34" charset="0"/>
                <a:ea typeface="Source Code Pro" panose="020B0309030403020204" pitchFamily="49" charset="0"/>
              </a:rPr>
              <a:t>with 3 yellow cards.</a:t>
            </a:r>
            <a:endParaRPr lang="en-IN" sz="2000" dirty="0">
              <a:solidFill>
                <a:schemeClr val="bg1"/>
              </a:solidFill>
              <a:latin typeface="Source Sans Pro" panose="020B0503030403020204" pitchFamily="34" charset="0"/>
              <a:ea typeface="Source Code Pro" panose="020B0309030403020204" pitchFamily="49" charset="0"/>
            </a:endParaRPr>
          </a:p>
        </p:txBody>
      </p:sp>
      <p:sp>
        <p:nvSpPr>
          <p:cNvPr id="10" name="TextBox 9">
            <a:extLst>
              <a:ext uri="{FF2B5EF4-FFF2-40B4-BE49-F238E27FC236}">
                <a16:creationId xmlns:a16="http://schemas.microsoft.com/office/drawing/2014/main" id="{67B4D40E-5130-A780-B977-86C65AC0D667}"/>
              </a:ext>
            </a:extLst>
          </p:cNvPr>
          <p:cNvSpPr txBox="1"/>
          <p:nvPr/>
        </p:nvSpPr>
        <p:spPr>
          <a:xfrm>
            <a:off x="229601" y="4956915"/>
            <a:ext cx="5340880"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None of Real Madrid's players received red cards during the competition.</a:t>
            </a:r>
            <a:endParaRPr lang="en-IN" sz="2000" dirty="0">
              <a:solidFill>
                <a:srgbClr val="FFC000"/>
              </a:solidFill>
              <a:latin typeface="Source Sans Pro" panose="020B0503030403020204" pitchFamily="34" charset="0"/>
              <a:ea typeface="Source Code Pro" panose="020B0309030403020204" pitchFamily="49" charset="0"/>
            </a:endParaRPr>
          </a:p>
        </p:txBody>
      </p:sp>
      <p:pic>
        <p:nvPicPr>
          <p:cNvPr id="5" name="Picture 4">
            <a:extLst>
              <a:ext uri="{FF2B5EF4-FFF2-40B4-BE49-F238E27FC236}">
                <a16:creationId xmlns:a16="http://schemas.microsoft.com/office/drawing/2014/main" id="{82FF9547-DB4F-652C-E0C8-C5A633990366}"/>
              </a:ext>
            </a:extLst>
          </p:cNvPr>
          <p:cNvPicPr>
            <a:picLocks noChangeAspect="1"/>
          </p:cNvPicPr>
          <p:nvPr/>
        </p:nvPicPr>
        <p:blipFill rotWithShape="1">
          <a:blip r:embed="rId4">
            <a:extLst>
              <a:ext uri="{28A0092B-C50C-407E-A947-70E740481C1C}">
                <a14:useLocalDpi xmlns:a14="http://schemas.microsoft.com/office/drawing/2010/main" val="0"/>
              </a:ext>
            </a:extLst>
          </a:blip>
          <a:srcRect l="30571" t="66499" r="34864" b="4916"/>
          <a:stretch/>
        </p:blipFill>
        <p:spPr>
          <a:xfrm>
            <a:off x="98047" y="2269501"/>
            <a:ext cx="5603989" cy="2606851"/>
          </a:xfrm>
          <a:prstGeom prst="rect">
            <a:avLst/>
          </a:prstGeom>
        </p:spPr>
      </p:pic>
    </p:spTree>
    <p:extLst>
      <p:ext uri="{BB962C8B-B14F-4D97-AF65-F5344CB8AC3E}">
        <p14:creationId xmlns:p14="http://schemas.microsoft.com/office/powerpoint/2010/main" val="371384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CONCLUSION</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10" name="TextBox 9">
            <a:extLst>
              <a:ext uri="{FF2B5EF4-FFF2-40B4-BE49-F238E27FC236}">
                <a16:creationId xmlns:a16="http://schemas.microsoft.com/office/drawing/2014/main" id="{67B4D40E-5130-A780-B977-86C65AC0D667}"/>
              </a:ext>
            </a:extLst>
          </p:cNvPr>
          <p:cNvSpPr txBox="1"/>
          <p:nvPr/>
        </p:nvSpPr>
        <p:spPr>
          <a:xfrm>
            <a:off x="2694908" y="1212590"/>
            <a:ext cx="7179492" cy="805477"/>
          </a:xfrm>
          <a:prstGeom prst="rect">
            <a:avLst/>
          </a:prstGeom>
          <a:noFill/>
        </p:spPr>
        <p:txBody>
          <a:bodyPr wrap="square" rtlCol="0">
            <a:spAutoFit/>
          </a:bodyPr>
          <a:lstStyle/>
          <a:p>
            <a:pPr algn="ctr">
              <a:lnSpc>
                <a:spcPct val="120000"/>
              </a:lnSpc>
            </a:pPr>
            <a:r>
              <a:rPr lang="en-US" sz="2000">
                <a:solidFill>
                  <a:schemeClr val="bg1"/>
                </a:solidFill>
                <a:latin typeface="Source Sans Pro" panose="020B0503030403020204" pitchFamily="34" charset="0"/>
                <a:ea typeface="Source Code Pro" panose="020B0309030403020204" pitchFamily="49" charset="0"/>
              </a:rPr>
              <a:t>Real Madrid won the UEFA Champions League 2021/2022 title thanks to a combination of the following factors:</a:t>
            </a:r>
            <a:endParaRPr lang="en-IN" sz="2000" dirty="0">
              <a:solidFill>
                <a:srgbClr val="FFC000"/>
              </a:solidFill>
              <a:latin typeface="Source Sans Pro" panose="020B0503030403020204" pitchFamily="34" charset="0"/>
              <a:ea typeface="Source Code Pro" panose="020B0309030403020204" pitchFamily="49" charset="0"/>
            </a:endParaRPr>
          </a:p>
        </p:txBody>
      </p:sp>
      <p:pic>
        <p:nvPicPr>
          <p:cNvPr id="3" name="Picture 2" descr="A picture containing indoor, black, dark, porcelain&#10;&#10;Description automatically generated">
            <a:extLst>
              <a:ext uri="{FF2B5EF4-FFF2-40B4-BE49-F238E27FC236}">
                <a16:creationId xmlns:a16="http://schemas.microsoft.com/office/drawing/2014/main" id="{AED26BD8-F427-209E-6EB8-8A0B1B715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000" y="1940869"/>
            <a:ext cx="3270000" cy="4725548"/>
          </a:xfrm>
          <a:prstGeom prst="rect">
            <a:avLst/>
          </a:prstGeom>
        </p:spPr>
      </p:pic>
      <p:sp>
        <p:nvSpPr>
          <p:cNvPr id="5" name="TextBox 4">
            <a:extLst>
              <a:ext uri="{FF2B5EF4-FFF2-40B4-BE49-F238E27FC236}">
                <a16:creationId xmlns:a16="http://schemas.microsoft.com/office/drawing/2014/main" id="{73FBCF14-4C89-4E63-A263-F5929721C63A}"/>
              </a:ext>
            </a:extLst>
          </p:cNvPr>
          <p:cNvSpPr txBox="1"/>
          <p:nvPr/>
        </p:nvSpPr>
        <p:spPr>
          <a:xfrm>
            <a:off x="335113" y="4595931"/>
            <a:ext cx="3633006" cy="1174809"/>
          </a:xfrm>
          <a:prstGeom prst="rect">
            <a:avLst/>
          </a:prstGeom>
          <a:noFill/>
        </p:spPr>
        <p:txBody>
          <a:bodyPr wrap="square" rtlCol="0">
            <a:spAutoFit/>
          </a:bodyPr>
          <a:lstStyle/>
          <a:p>
            <a:pPr algn="ctr">
              <a:lnSpc>
                <a:spcPct val="120000"/>
              </a:lnSpc>
            </a:pPr>
            <a:r>
              <a:rPr lang="en-US" sz="2000" b="1">
                <a:solidFill>
                  <a:schemeClr val="bg1"/>
                </a:solidFill>
                <a:latin typeface="Source Sans Pro" panose="020B0503030403020204" pitchFamily="34" charset="0"/>
                <a:ea typeface="Source Code Pro" panose="020B0309030403020204" pitchFamily="49" charset="0"/>
              </a:rPr>
              <a:t>The attack was prolific, with Vinicius and Benzema as key players up front.</a:t>
            </a:r>
            <a:endParaRPr lang="en-IN" sz="2000" b="1" dirty="0">
              <a:solidFill>
                <a:srgbClr val="FFC000"/>
              </a:solidFill>
              <a:latin typeface="Source Sans Pro" panose="020B0503030403020204" pitchFamily="34" charset="0"/>
              <a:ea typeface="Source Code Pro" panose="020B0309030403020204" pitchFamily="49" charset="0"/>
            </a:endParaRPr>
          </a:p>
        </p:txBody>
      </p:sp>
      <p:sp>
        <p:nvSpPr>
          <p:cNvPr id="9" name="TextBox 8">
            <a:extLst>
              <a:ext uri="{FF2B5EF4-FFF2-40B4-BE49-F238E27FC236}">
                <a16:creationId xmlns:a16="http://schemas.microsoft.com/office/drawing/2014/main" id="{A00D1FD9-E0C2-F8ED-CDF1-45D81167A7D8}"/>
              </a:ext>
            </a:extLst>
          </p:cNvPr>
          <p:cNvSpPr txBox="1"/>
          <p:nvPr/>
        </p:nvSpPr>
        <p:spPr>
          <a:xfrm>
            <a:off x="8223881" y="4595930"/>
            <a:ext cx="3633006" cy="1544141"/>
          </a:xfrm>
          <a:prstGeom prst="rect">
            <a:avLst/>
          </a:prstGeom>
          <a:noFill/>
        </p:spPr>
        <p:txBody>
          <a:bodyPr wrap="square" rtlCol="0">
            <a:spAutoFit/>
          </a:bodyPr>
          <a:lstStyle/>
          <a:p>
            <a:pPr algn="ctr">
              <a:lnSpc>
                <a:spcPct val="120000"/>
              </a:lnSpc>
            </a:pPr>
            <a:r>
              <a:rPr lang="en-US" sz="2000" b="1">
                <a:solidFill>
                  <a:schemeClr val="bg1"/>
                </a:solidFill>
                <a:latin typeface="Source Sans Pro" panose="020B0503030403020204" pitchFamily="34" charset="0"/>
                <a:ea typeface="Source Code Pro" panose="020B0309030403020204" pitchFamily="49" charset="0"/>
              </a:rPr>
              <a:t>A dominant passing game, with Kroos and Modric as key players and backline links to the front line.</a:t>
            </a:r>
            <a:endParaRPr lang="en-IN" sz="2000" b="1" dirty="0">
              <a:solidFill>
                <a:srgbClr val="FFC000"/>
              </a:solidFill>
              <a:latin typeface="Source Sans Pro" panose="020B0503030403020204" pitchFamily="34" charset="0"/>
              <a:ea typeface="Source Code Pro" panose="020B0309030403020204" pitchFamily="49" charset="0"/>
            </a:endParaRPr>
          </a:p>
        </p:txBody>
      </p:sp>
      <p:pic>
        <p:nvPicPr>
          <p:cNvPr id="12" name="Picture 11">
            <a:extLst>
              <a:ext uri="{FF2B5EF4-FFF2-40B4-BE49-F238E27FC236}">
                <a16:creationId xmlns:a16="http://schemas.microsoft.com/office/drawing/2014/main" id="{327A556B-6E11-E486-B175-D77D1D8EB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38" y="2367299"/>
            <a:ext cx="4014464" cy="2260396"/>
          </a:xfrm>
          <a:prstGeom prst="rect">
            <a:avLst/>
          </a:prstGeom>
        </p:spPr>
      </p:pic>
      <p:pic>
        <p:nvPicPr>
          <p:cNvPr id="14" name="Picture 13">
            <a:extLst>
              <a:ext uri="{FF2B5EF4-FFF2-40B4-BE49-F238E27FC236}">
                <a16:creationId xmlns:a16="http://schemas.microsoft.com/office/drawing/2014/main" id="{B40B4EEA-DDAC-782E-EBD4-A30C9736E0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8122" y="2367299"/>
            <a:ext cx="3070174" cy="2303961"/>
          </a:xfrm>
          <a:prstGeom prst="rect">
            <a:avLst/>
          </a:prstGeom>
        </p:spPr>
      </p:pic>
    </p:spTree>
    <p:extLst>
      <p:ext uri="{BB962C8B-B14F-4D97-AF65-F5344CB8AC3E}">
        <p14:creationId xmlns:p14="http://schemas.microsoft.com/office/powerpoint/2010/main" val="2756907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SUGGESTION</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5" name="TextBox 4">
            <a:extLst>
              <a:ext uri="{FF2B5EF4-FFF2-40B4-BE49-F238E27FC236}">
                <a16:creationId xmlns:a16="http://schemas.microsoft.com/office/drawing/2014/main" id="{73FBCF14-4C89-4E63-A263-F5929721C63A}"/>
              </a:ext>
            </a:extLst>
          </p:cNvPr>
          <p:cNvSpPr txBox="1"/>
          <p:nvPr/>
        </p:nvSpPr>
        <p:spPr>
          <a:xfrm>
            <a:off x="461916" y="1936643"/>
            <a:ext cx="6306631" cy="4129464"/>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The goal difference between Benzema and other players is very far. This means that Real Madrid's goals depend heavily on Benzema.</a:t>
            </a:r>
          </a:p>
          <a:p>
            <a:pPr>
              <a:lnSpc>
                <a:spcPct val="120000"/>
              </a:lnSpc>
            </a:pPr>
            <a:endParaRPr lang="en-US" sz="2000">
              <a:solidFill>
                <a:schemeClr val="bg1"/>
              </a:solidFill>
              <a:latin typeface="Source Sans Pro" panose="020B0503030403020204" pitchFamily="34" charset="0"/>
              <a:ea typeface="Source Code Pro" panose="020B0309030403020204" pitchFamily="49" charset="0"/>
            </a:endParaRPr>
          </a:p>
          <a:p>
            <a:pPr>
              <a:lnSpc>
                <a:spcPct val="120000"/>
              </a:lnSpc>
            </a:pPr>
            <a:r>
              <a:rPr lang="en-US" sz="2000">
                <a:solidFill>
                  <a:schemeClr val="bg1"/>
                </a:solidFill>
                <a:latin typeface="Source Sans Pro" panose="020B0503030403020204" pitchFamily="34" charset="0"/>
                <a:ea typeface="Source Code Pro" panose="020B0309030403020204" pitchFamily="49" charset="0"/>
              </a:rPr>
              <a:t>The new season is underway and Real Madrid have lost Benzema to the Arab League. Real Madrid need to find another striker who has a keen goal instinct like Benzema.</a:t>
            </a:r>
          </a:p>
          <a:p>
            <a:pPr>
              <a:lnSpc>
                <a:spcPct val="120000"/>
              </a:lnSpc>
            </a:pPr>
            <a:endParaRPr lang="en-US" sz="2000">
              <a:solidFill>
                <a:schemeClr val="bg1"/>
              </a:solidFill>
              <a:latin typeface="Source Sans Pro" panose="020B0503030403020204" pitchFamily="34" charset="0"/>
              <a:ea typeface="Source Code Pro" panose="020B0309030403020204" pitchFamily="49" charset="0"/>
            </a:endParaRPr>
          </a:p>
          <a:p>
            <a:pPr>
              <a:lnSpc>
                <a:spcPct val="120000"/>
              </a:lnSpc>
            </a:pPr>
            <a:r>
              <a:rPr lang="en-US" sz="2000" b="1">
                <a:solidFill>
                  <a:schemeClr val="bg1"/>
                </a:solidFill>
                <a:latin typeface="Source Sans Pro" panose="020B0503030403020204" pitchFamily="34" charset="0"/>
                <a:ea typeface="Source Code Pro" panose="020B0309030403020204" pitchFamily="49" charset="0"/>
              </a:rPr>
              <a:t>Because “If you concede 2 goals, but  you score 3 goals. You still won the game.”</a:t>
            </a:r>
            <a:endParaRPr lang="en-IN" sz="2000" b="1" dirty="0">
              <a:solidFill>
                <a:srgbClr val="FFC000"/>
              </a:solidFill>
              <a:latin typeface="Source Sans Pro" panose="020B0503030403020204" pitchFamily="34" charset="0"/>
              <a:ea typeface="Source Code Pro" panose="020B0309030403020204" pitchFamily="49" charset="0"/>
            </a:endParaRPr>
          </a:p>
        </p:txBody>
      </p:sp>
      <p:pic>
        <p:nvPicPr>
          <p:cNvPr id="6" name="Picture 5">
            <a:extLst>
              <a:ext uri="{FF2B5EF4-FFF2-40B4-BE49-F238E27FC236}">
                <a16:creationId xmlns:a16="http://schemas.microsoft.com/office/drawing/2014/main" id="{9C88F59C-DCA7-D356-482B-43A235C85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071" y="1243501"/>
            <a:ext cx="2987697" cy="5515748"/>
          </a:xfrm>
          <a:prstGeom prst="rect">
            <a:avLst/>
          </a:prstGeom>
        </p:spPr>
      </p:pic>
    </p:spTree>
    <p:extLst>
      <p:ext uri="{BB962C8B-B14F-4D97-AF65-F5344CB8AC3E}">
        <p14:creationId xmlns:p14="http://schemas.microsoft.com/office/powerpoint/2010/main" val="124193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20A628-07EE-D6CF-0B05-D2F806E511CD}"/>
              </a:ext>
            </a:extLst>
          </p:cNvPr>
          <p:cNvPicPr>
            <a:picLocks noChangeAspect="1"/>
          </p:cNvPicPr>
          <p:nvPr/>
        </p:nvPicPr>
        <p:blipFill rotWithShape="1">
          <a:blip r:embed="rId2">
            <a:extLst>
              <a:ext uri="{28A0092B-C50C-407E-A947-70E740481C1C}">
                <a14:useLocalDpi xmlns:a14="http://schemas.microsoft.com/office/drawing/2010/main" val="0"/>
              </a:ext>
            </a:extLst>
          </a:blip>
          <a:srcRect b="4329"/>
          <a:stretch/>
        </p:blipFill>
        <p:spPr>
          <a:xfrm>
            <a:off x="0" y="296878"/>
            <a:ext cx="12192000" cy="6561122"/>
          </a:xfrm>
          <a:prstGeom prst="rect">
            <a:avLst/>
          </a:prstGeom>
        </p:spPr>
      </p:pic>
      <p:sp>
        <p:nvSpPr>
          <p:cNvPr id="12" name="TextBox 11">
            <a:extLst>
              <a:ext uri="{FF2B5EF4-FFF2-40B4-BE49-F238E27FC236}">
                <a16:creationId xmlns:a16="http://schemas.microsoft.com/office/drawing/2014/main" id="{7262F194-BEE7-8392-5289-95C8247EEB6B}"/>
              </a:ext>
            </a:extLst>
          </p:cNvPr>
          <p:cNvSpPr txBox="1"/>
          <p:nvPr/>
        </p:nvSpPr>
        <p:spPr>
          <a:xfrm>
            <a:off x="0" y="0"/>
            <a:ext cx="1699591" cy="369332"/>
          </a:xfrm>
          <a:prstGeom prst="rect">
            <a:avLst/>
          </a:prstGeom>
          <a:noFill/>
        </p:spPr>
        <p:txBody>
          <a:bodyPr wrap="square" rtlCol="0">
            <a:spAutoFit/>
          </a:bodyPr>
          <a:lstStyle/>
          <a:p>
            <a:r>
              <a:rPr lang="en-US" b="1">
                <a:solidFill>
                  <a:schemeClr val="bg1"/>
                </a:solidFill>
                <a:latin typeface="Lora Medium" pitchFamily="2" charset="0"/>
              </a:rPr>
              <a:t>DASHBOARD</a:t>
            </a:r>
            <a:endParaRPr lang="en-IN" b="1" dirty="0">
              <a:solidFill>
                <a:schemeClr val="bg1"/>
              </a:solidFill>
              <a:latin typeface="Lora Medium" pitchFamily="2" charset="0"/>
            </a:endParaRPr>
          </a:p>
        </p:txBody>
      </p:sp>
    </p:spTree>
    <p:extLst>
      <p:ext uri="{BB962C8B-B14F-4D97-AF65-F5344CB8AC3E}">
        <p14:creationId xmlns:p14="http://schemas.microsoft.com/office/powerpoint/2010/main" val="440063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139148" y="191437"/>
            <a:ext cx="7405256" cy="830997"/>
          </a:xfrm>
          <a:prstGeom prst="rect">
            <a:avLst/>
          </a:prstGeom>
          <a:noFill/>
        </p:spPr>
        <p:txBody>
          <a:bodyPr wrap="square" rtlCol="0">
            <a:spAutoFit/>
          </a:bodyPr>
          <a:lstStyle/>
          <a:p>
            <a:pPr algn="ctr"/>
            <a:r>
              <a:rPr lang="en-US" sz="4800" b="1">
                <a:latin typeface="Lora Medium" pitchFamily="2" charset="0"/>
              </a:rPr>
              <a:t>MORE INFORMATIONS</a:t>
            </a:r>
            <a:endParaRPr lang="en-IN" sz="4800" b="1" dirty="0">
              <a:latin typeface="Lora Medium" pitchFamily="2" charset="0"/>
            </a:endParaRPr>
          </a:p>
        </p:txBody>
      </p:sp>
      <p:sp>
        <p:nvSpPr>
          <p:cNvPr id="3" name="TextBox 2">
            <a:extLst>
              <a:ext uri="{FF2B5EF4-FFF2-40B4-BE49-F238E27FC236}">
                <a16:creationId xmlns:a16="http://schemas.microsoft.com/office/drawing/2014/main" id="{4E2F0F1D-C5A3-D768-D492-A40520F340B5}"/>
              </a:ext>
            </a:extLst>
          </p:cNvPr>
          <p:cNvSpPr txBox="1"/>
          <p:nvPr/>
        </p:nvSpPr>
        <p:spPr>
          <a:xfrm>
            <a:off x="208116" y="1581128"/>
            <a:ext cx="7152861" cy="400110"/>
          </a:xfrm>
          <a:prstGeom prst="rect">
            <a:avLst/>
          </a:prstGeom>
          <a:noFill/>
        </p:spPr>
        <p:txBody>
          <a:bodyPr wrap="square" rtlCol="0">
            <a:spAutoFit/>
          </a:bodyPr>
          <a:lstStyle/>
          <a:p>
            <a:r>
              <a:rPr lang="en-US" sz="2000" b="1">
                <a:latin typeface="Lora Medium" pitchFamily="2" charset="0"/>
              </a:rPr>
              <a:t>Data and Queries:</a:t>
            </a:r>
            <a:endParaRPr lang="en-IN" sz="2000" b="1" dirty="0">
              <a:latin typeface="Lora Medium" pitchFamily="2" charset="0"/>
            </a:endParaRPr>
          </a:p>
        </p:txBody>
      </p:sp>
      <p:sp>
        <p:nvSpPr>
          <p:cNvPr id="8" name="TextBox 7">
            <a:extLst>
              <a:ext uri="{FF2B5EF4-FFF2-40B4-BE49-F238E27FC236}">
                <a16:creationId xmlns:a16="http://schemas.microsoft.com/office/drawing/2014/main" id="{E49EAD50-84E8-D6EF-7A1D-69B86733619A}"/>
              </a:ext>
            </a:extLst>
          </p:cNvPr>
          <p:cNvSpPr txBox="1"/>
          <p:nvPr/>
        </p:nvSpPr>
        <p:spPr>
          <a:xfrm>
            <a:off x="208117" y="2555990"/>
            <a:ext cx="7152861" cy="400110"/>
          </a:xfrm>
          <a:prstGeom prst="rect">
            <a:avLst/>
          </a:prstGeom>
          <a:noFill/>
        </p:spPr>
        <p:txBody>
          <a:bodyPr wrap="square" rtlCol="0">
            <a:spAutoFit/>
          </a:bodyPr>
          <a:lstStyle/>
          <a:p>
            <a:r>
              <a:rPr lang="en-US" sz="2000" b="1">
                <a:latin typeface="Lora Medium" pitchFamily="2" charset="0"/>
              </a:rPr>
              <a:t>Dashboard:</a:t>
            </a:r>
            <a:endParaRPr lang="en-IN" sz="2000" b="1" dirty="0">
              <a:latin typeface="Lora Medium" pitchFamily="2" charset="0"/>
            </a:endParaRPr>
          </a:p>
        </p:txBody>
      </p:sp>
      <p:sp>
        <p:nvSpPr>
          <p:cNvPr id="4" name="TextBox 3">
            <a:extLst>
              <a:ext uri="{FF2B5EF4-FFF2-40B4-BE49-F238E27FC236}">
                <a16:creationId xmlns:a16="http://schemas.microsoft.com/office/drawing/2014/main" id="{0B043A3A-FCD8-1312-38F7-80CE70DA5F59}"/>
              </a:ext>
            </a:extLst>
          </p:cNvPr>
          <p:cNvSpPr txBox="1"/>
          <p:nvPr/>
        </p:nvSpPr>
        <p:spPr>
          <a:xfrm>
            <a:off x="208117" y="1966653"/>
            <a:ext cx="8607892" cy="369332"/>
          </a:xfrm>
          <a:prstGeom prst="rect">
            <a:avLst/>
          </a:prstGeom>
          <a:noFill/>
        </p:spPr>
        <p:txBody>
          <a:bodyPr wrap="square" rtlCol="0">
            <a:spAutoFit/>
          </a:bodyPr>
          <a:lstStyle/>
          <a:p>
            <a:r>
              <a:rPr lang="en-US">
                <a:solidFill>
                  <a:schemeClr val="bg1"/>
                </a:solidFill>
                <a:hlinkClick r:id="rId2"/>
              </a:rPr>
              <a:t>https://github.com/dickyalvion/real-madrid-ucl-2022</a:t>
            </a:r>
            <a:r>
              <a:rPr lang="en-US">
                <a:solidFill>
                  <a:schemeClr val="bg1"/>
                </a:solidFill>
              </a:rPr>
              <a:t> </a:t>
            </a:r>
            <a:endParaRPr lang="en-IN" dirty="0">
              <a:solidFill>
                <a:schemeClr val="bg1"/>
              </a:solidFill>
            </a:endParaRPr>
          </a:p>
        </p:txBody>
      </p:sp>
      <p:sp>
        <p:nvSpPr>
          <p:cNvPr id="5" name="TextBox 4">
            <a:extLst>
              <a:ext uri="{FF2B5EF4-FFF2-40B4-BE49-F238E27FC236}">
                <a16:creationId xmlns:a16="http://schemas.microsoft.com/office/drawing/2014/main" id="{72796873-1E9A-D5F7-25B3-3A702AE9E895}"/>
              </a:ext>
            </a:extLst>
          </p:cNvPr>
          <p:cNvSpPr txBox="1"/>
          <p:nvPr/>
        </p:nvSpPr>
        <p:spPr>
          <a:xfrm>
            <a:off x="208117" y="2926930"/>
            <a:ext cx="10705047" cy="646331"/>
          </a:xfrm>
          <a:prstGeom prst="rect">
            <a:avLst/>
          </a:prstGeom>
          <a:noFill/>
        </p:spPr>
        <p:txBody>
          <a:bodyPr wrap="square" rtlCol="0">
            <a:spAutoFit/>
          </a:bodyPr>
          <a:lstStyle/>
          <a:p>
            <a:r>
              <a:rPr lang="en-US">
                <a:solidFill>
                  <a:schemeClr val="bg1"/>
                </a:solidFill>
                <a:hlinkClick r:id="rId3"/>
              </a:rPr>
              <a:t>https://public.tableau.com/views/RealMadridUCLAnalytics/Dashboard1?:language=en-US&amp;:display_count=n&amp;:origin=viz_share_link</a:t>
            </a:r>
            <a:r>
              <a:rPr lang="en-US">
                <a:solidFill>
                  <a:schemeClr val="bg1"/>
                </a:solidFill>
              </a:rPr>
              <a:t> </a:t>
            </a:r>
            <a:endParaRPr lang="en-IN" dirty="0">
              <a:solidFill>
                <a:schemeClr val="bg1"/>
              </a:solidFill>
            </a:endParaRPr>
          </a:p>
        </p:txBody>
      </p:sp>
      <p:pic>
        <p:nvPicPr>
          <p:cNvPr id="10" name="Picture 9">
            <a:extLst>
              <a:ext uri="{FF2B5EF4-FFF2-40B4-BE49-F238E27FC236}">
                <a16:creationId xmlns:a16="http://schemas.microsoft.com/office/drawing/2014/main" id="{0A0A1A14-3A11-AA09-5E77-A4F8F69AB76C}"/>
              </a:ext>
            </a:extLst>
          </p:cNvPr>
          <p:cNvPicPr>
            <a:picLocks noChangeAspect="1"/>
          </p:cNvPicPr>
          <p:nvPr/>
        </p:nvPicPr>
        <p:blipFill rotWithShape="1">
          <a:blip r:embed="rId4">
            <a:extLst>
              <a:ext uri="{28A0092B-C50C-407E-A947-70E740481C1C}">
                <a14:useLocalDpi xmlns:a14="http://schemas.microsoft.com/office/drawing/2010/main" val="0"/>
              </a:ext>
            </a:extLst>
          </a:blip>
          <a:srcRect l="71964"/>
          <a:stretch/>
        </p:blipFill>
        <p:spPr>
          <a:xfrm>
            <a:off x="281003" y="4310841"/>
            <a:ext cx="546653" cy="528590"/>
          </a:xfrm>
          <a:prstGeom prst="rect">
            <a:avLst/>
          </a:prstGeom>
        </p:spPr>
      </p:pic>
      <p:sp>
        <p:nvSpPr>
          <p:cNvPr id="11" name="TextBox 10">
            <a:extLst>
              <a:ext uri="{FF2B5EF4-FFF2-40B4-BE49-F238E27FC236}">
                <a16:creationId xmlns:a16="http://schemas.microsoft.com/office/drawing/2014/main" id="{3038778F-F580-9FF2-4D82-DABCA591FE22}"/>
              </a:ext>
            </a:extLst>
          </p:cNvPr>
          <p:cNvSpPr txBox="1"/>
          <p:nvPr/>
        </p:nvSpPr>
        <p:spPr>
          <a:xfrm>
            <a:off x="208116" y="3848376"/>
            <a:ext cx="7152861" cy="400110"/>
          </a:xfrm>
          <a:prstGeom prst="rect">
            <a:avLst/>
          </a:prstGeom>
          <a:noFill/>
        </p:spPr>
        <p:txBody>
          <a:bodyPr wrap="square" rtlCol="0">
            <a:spAutoFit/>
          </a:bodyPr>
          <a:lstStyle/>
          <a:p>
            <a:r>
              <a:rPr lang="en-US" sz="2000" b="1">
                <a:latin typeface="Lora Medium" pitchFamily="2" charset="0"/>
              </a:rPr>
              <a:t>You can find me at</a:t>
            </a:r>
            <a:endParaRPr lang="en-IN" sz="2000" b="1" dirty="0">
              <a:latin typeface="Lora Medium" pitchFamily="2" charset="0"/>
            </a:endParaRPr>
          </a:p>
        </p:txBody>
      </p:sp>
      <p:pic>
        <p:nvPicPr>
          <p:cNvPr id="13" name="Picture 12">
            <a:extLst>
              <a:ext uri="{FF2B5EF4-FFF2-40B4-BE49-F238E27FC236}">
                <a16:creationId xmlns:a16="http://schemas.microsoft.com/office/drawing/2014/main" id="{52F8445D-8643-5CC4-A847-36E91F383B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003" y="4961042"/>
            <a:ext cx="619541" cy="447557"/>
          </a:xfrm>
          <a:prstGeom prst="rect">
            <a:avLst/>
          </a:prstGeom>
        </p:spPr>
      </p:pic>
      <p:sp>
        <p:nvSpPr>
          <p:cNvPr id="15" name="TextBox 14">
            <a:extLst>
              <a:ext uri="{FF2B5EF4-FFF2-40B4-BE49-F238E27FC236}">
                <a16:creationId xmlns:a16="http://schemas.microsoft.com/office/drawing/2014/main" id="{9EF5D498-B72B-8C8B-F38F-7F10E16AC77A}"/>
              </a:ext>
            </a:extLst>
          </p:cNvPr>
          <p:cNvSpPr txBox="1"/>
          <p:nvPr/>
        </p:nvSpPr>
        <p:spPr>
          <a:xfrm>
            <a:off x="935631" y="4375081"/>
            <a:ext cx="7152861" cy="369332"/>
          </a:xfrm>
          <a:prstGeom prst="rect">
            <a:avLst/>
          </a:prstGeom>
          <a:noFill/>
        </p:spPr>
        <p:txBody>
          <a:bodyPr wrap="square" rtlCol="0">
            <a:spAutoFit/>
          </a:bodyPr>
          <a:lstStyle/>
          <a:p>
            <a:r>
              <a:rPr lang="en-US">
                <a:hlinkClick r:id="rId6"/>
              </a:rPr>
              <a:t>http://www.linkedin.com/in/dicky-alvion-a53215245</a:t>
            </a:r>
            <a:r>
              <a:rPr lang="en-US"/>
              <a:t> </a:t>
            </a:r>
            <a:endParaRPr lang="en-IN" dirty="0"/>
          </a:p>
        </p:txBody>
      </p:sp>
      <p:sp>
        <p:nvSpPr>
          <p:cNvPr id="16" name="TextBox 15">
            <a:extLst>
              <a:ext uri="{FF2B5EF4-FFF2-40B4-BE49-F238E27FC236}">
                <a16:creationId xmlns:a16="http://schemas.microsoft.com/office/drawing/2014/main" id="{6AA92803-8B4C-2CCE-EF4D-40CA943E338F}"/>
              </a:ext>
            </a:extLst>
          </p:cNvPr>
          <p:cNvSpPr txBox="1"/>
          <p:nvPr/>
        </p:nvSpPr>
        <p:spPr>
          <a:xfrm>
            <a:off x="935631" y="4980858"/>
            <a:ext cx="7152861" cy="369332"/>
          </a:xfrm>
          <a:prstGeom prst="rect">
            <a:avLst/>
          </a:prstGeom>
          <a:noFill/>
        </p:spPr>
        <p:txBody>
          <a:bodyPr wrap="square" rtlCol="0">
            <a:spAutoFit/>
          </a:bodyPr>
          <a:lstStyle/>
          <a:p>
            <a:r>
              <a:rPr lang="en-US"/>
              <a:t>dickyabrar11@gmail.com</a:t>
            </a:r>
            <a:endParaRPr lang="en-IN" dirty="0"/>
          </a:p>
        </p:txBody>
      </p:sp>
      <p:pic>
        <p:nvPicPr>
          <p:cNvPr id="18" name="Picture 17">
            <a:extLst>
              <a:ext uri="{FF2B5EF4-FFF2-40B4-BE49-F238E27FC236}">
                <a16:creationId xmlns:a16="http://schemas.microsoft.com/office/drawing/2014/main" id="{68248FE4-624E-8FA6-94D2-7D799A2CC1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06" y="5530210"/>
            <a:ext cx="1033670" cy="581439"/>
          </a:xfrm>
          <a:prstGeom prst="rect">
            <a:avLst/>
          </a:prstGeom>
        </p:spPr>
      </p:pic>
      <p:sp>
        <p:nvSpPr>
          <p:cNvPr id="19" name="TextBox 18">
            <a:extLst>
              <a:ext uri="{FF2B5EF4-FFF2-40B4-BE49-F238E27FC236}">
                <a16:creationId xmlns:a16="http://schemas.microsoft.com/office/drawing/2014/main" id="{BBD66579-A100-3E2B-04EF-36B85B2B1BAD}"/>
              </a:ext>
            </a:extLst>
          </p:cNvPr>
          <p:cNvSpPr txBox="1"/>
          <p:nvPr/>
        </p:nvSpPr>
        <p:spPr>
          <a:xfrm>
            <a:off x="935631" y="5618540"/>
            <a:ext cx="7152861" cy="369332"/>
          </a:xfrm>
          <a:prstGeom prst="rect">
            <a:avLst/>
          </a:prstGeom>
          <a:noFill/>
        </p:spPr>
        <p:txBody>
          <a:bodyPr wrap="square" rtlCol="0">
            <a:spAutoFit/>
          </a:bodyPr>
          <a:lstStyle/>
          <a:p>
            <a:r>
              <a:rPr lang="en-US">
                <a:hlinkClick r:id="rId8"/>
              </a:rPr>
              <a:t>https://github.com/dickyalvion</a:t>
            </a:r>
            <a:r>
              <a:rPr lang="en-US"/>
              <a:t> </a:t>
            </a:r>
            <a:endParaRPr lang="en-IN" dirty="0"/>
          </a:p>
        </p:txBody>
      </p:sp>
    </p:spTree>
    <p:extLst>
      <p:ext uri="{BB962C8B-B14F-4D97-AF65-F5344CB8AC3E}">
        <p14:creationId xmlns:p14="http://schemas.microsoft.com/office/powerpoint/2010/main" val="35614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139148" y="191437"/>
            <a:ext cx="7405256" cy="830997"/>
          </a:xfrm>
          <a:prstGeom prst="rect">
            <a:avLst/>
          </a:prstGeom>
          <a:noFill/>
        </p:spPr>
        <p:txBody>
          <a:bodyPr wrap="square" rtlCol="0">
            <a:spAutoFit/>
          </a:bodyPr>
          <a:lstStyle/>
          <a:p>
            <a:pPr algn="ctr"/>
            <a:r>
              <a:rPr lang="en-US" sz="4800" b="1">
                <a:solidFill>
                  <a:schemeClr val="bg1"/>
                </a:solidFill>
                <a:latin typeface="Lora Medium" pitchFamily="2" charset="0"/>
              </a:rPr>
              <a:t>MORE INFORMATIONS</a:t>
            </a:r>
            <a:endParaRPr lang="en-IN" sz="4800" b="1" dirty="0">
              <a:solidFill>
                <a:schemeClr val="bg1"/>
              </a:solidFill>
              <a:latin typeface="Lora Medium" pitchFamily="2" charset="0"/>
            </a:endParaRPr>
          </a:p>
        </p:txBody>
      </p:sp>
      <p:sp>
        <p:nvSpPr>
          <p:cNvPr id="3" name="TextBox 2">
            <a:extLst>
              <a:ext uri="{FF2B5EF4-FFF2-40B4-BE49-F238E27FC236}">
                <a16:creationId xmlns:a16="http://schemas.microsoft.com/office/drawing/2014/main" id="{4E2F0F1D-C5A3-D768-D492-A40520F340B5}"/>
              </a:ext>
            </a:extLst>
          </p:cNvPr>
          <p:cNvSpPr txBox="1"/>
          <p:nvPr/>
        </p:nvSpPr>
        <p:spPr>
          <a:xfrm>
            <a:off x="208118" y="1980193"/>
            <a:ext cx="7152861" cy="2677656"/>
          </a:xfrm>
          <a:prstGeom prst="rect">
            <a:avLst/>
          </a:prstGeom>
          <a:noFill/>
        </p:spPr>
        <p:txBody>
          <a:bodyPr wrap="square" rtlCol="0">
            <a:spAutoFit/>
          </a:bodyPr>
          <a:lstStyle/>
          <a:p>
            <a:r>
              <a:rPr lang="en-US" sz="2400">
                <a:solidFill>
                  <a:schemeClr val="bg1"/>
                </a:solidFill>
                <a:latin typeface="Lora Medium" pitchFamily="2" charset="0"/>
              </a:rPr>
              <a:t>Do you want to see which queries I'm using?</a:t>
            </a:r>
          </a:p>
          <a:p>
            <a:endParaRPr lang="en-US" sz="2400">
              <a:solidFill>
                <a:schemeClr val="bg1"/>
              </a:solidFill>
              <a:latin typeface="Lora Medium" pitchFamily="2" charset="0"/>
            </a:endParaRPr>
          </a:p>
          <a:p>
            <a:r>
              <a:rPr lang="en-US" sz="2400">
                <a:solidFill>
                  <a:schemeClr val="bg1"/>
                </a:solidFill>
                <a:latin typeface="Lora Medium" pitchFamily="2" charset="0"/>
              </a:rPr>
              <a:t>If you're interested in seeing the SQL queries I use to clean up data and perform simple analysis in SQL, you can swipe over to the next slide. The next slide is my documentation when cleaning data using Microsoft Server SQL.</a:t>
            </a:r>
            <a:endParaRPr lang="en-IN" sz="2400" dirty="0">
              <a:solidFill>
                <a:schemeClr val="bg1"/>
              </a:solidFill>
              <a:latin typeface="Lora Medium" pitchFamily="2" charset="0"/>
            </a:endParaRPr>
          </a:p>
        </p:txBody>
      </p:sp>
      <p:pic>
        <p:nvPicPr>
          <p:cNvPr id="5" name="Graphic 4" descr="Right pointing backhand index">
            <a:extLst>
              <a:ext uri="{FF2B5EF4-FFF2-40B4-BE49-F238E27FC236}">
                <a16:creationId xmlns:a16="http://schemas.microsoft.com/office/drawing/2014/main" id="{CE733750-9BBD-EDD5-DF45-503908ADC0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36357" y="5943600"/>
            <a:ext cx="914400" cy="914400"/>
          </a:xfrm>
          <a:prstGeom prst="rect">
            <a:avLst/>
          </a:prstGeom>
        </p:spPr>
      </p:pic>
      <p:sp>
        <p:nvSpPr>
          <p:cNvPr id="7" name="TextBox 6">
            <a:extLst>
              <a:ext uri="{FF2B5EF4-FFF2-40B4-BE49-F238E27FC236}">
                <a16:creationId xmlns:a16="http://schemas.microsoft.com/office/drawing/2014/main" id="{A3C57F46-362B-5F2C-415E-AC4FED286E3E}"/>
              </a:ext>
            </a:extLst>
          </p:cNvPr>
          <p:cNvSpPr txBox="1"/>
          <p:nvPr/>
        </p:nvSpPr>
        <p:spPr>
          <a:xfrm>
            <a:off x="7360979" y="6168047"/>
            <a:ext cx="3495261" cy="584775"/>
          </a:xfrm>
          <a:prstGeom prst="rect">
            <a:avLst/>
          </a:prstGeom>
          <a:noFill/>
        </p:spPr>
        <p:txBody>
          <a:bodyPr wrap="square" rtlCol="0">
            <a:spAutoFit/>
          </a:bodyPr>
          <a:lstStyle/>
          <a:p>
            <a:pPr algn="r"/>
            <a:r>
              <a:rPr lang="en-US" sz="3200" b="1">
                <a:solidFill>
                  <a:schemeClr val="accent6">
                    <a:lumMod val="40000"/>
                    <a:lumOff val="60000"/>
                  </a:schemeClr>
                </a:solidFill>
                <a:latin typeface="Lora Medium" pitchFamily="2" charset="0"/>
              </a:rPr>
              <a:t>NEXT SLIDE</a:t>
            </a:r>
            <a:endParaRPr lang="en-IN" sz="3200" b="1" dirty="0">
              <a:solidFill>
                <a:schemeClr val="accent6">
                  <a:lumMod val="40000"/>
                  <a:lumOff val="60000"/>
                </a:schemeClr>
              </a:solidFill>
              <a:latin typeface="Lora Medium" pitchFamily="2" charset="0"/>
            </a:endParaRPr>
          </a:p>
        </p:txBody>
      </p:sp>
    </p:spTree>
    <p:extLst>
      <p:ext uri="{BB962C8B-B14F-4D97-AF65-F5344CB8AC3E}">
        <p14:creationId xmlns:p14="http://schemas.microsoft.com/office/powerpoint/2010/main" val="2165853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0" y="0"/>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grpSp>
        <p:nvGrpSpPr>
          <p:cNvPr id="10" name="Group 9">
            <a:extLst>
              <a:ext uri="{FF2B5EF4-FFF2-40B4-BE49-F238E27FC236}">
                <a16:creationId xmlns:a16="http://schemas.microsoft.com/office/drawing/2014/main" id="{01A5F2F1-688E-CF74-3B6F-4B2CB5365BBE}"/>
              </a:ext>
            </a:extLst>
          </p:cNvPr>
          <p:cNvGrpSpPr/>
          <p:nvPr/>
        </p:nvGrpSpPr>
        <p:grpSpPr>
          <a:xfrm>
            <a:off x="0" y="932982"/>
            <a:ext cx="6291772" cy="5775932"/>
            <a:chOff x="79211" y="0"/>
            <a:chExt cx="7782038" cy="7195930"/>
          </a:xfrm>
        </p:grpSpPr>
        <p:pic>
          <p:nvPicPr>
            <p:cNvPr id="6" name="Picture 5">
              <a:extLst>
                <a:ext uri="{FF2B5EF4-FFF2-40B4-BE49-F238E27FC236}">
                  <a16:creationId xmlns:a16="http://schemas.microsoft.com/office/drawing/2014/main" id="{1726510B-3CE6-14AE-3947-7D7D4609F35A}"/>
                </a:ext>
              </a:extLst>
            </p:cNvPr>
            <p:cNvPicPr>
              <a:picLocks noChangeAspect="1"/>
            </p:cNvPicPr>
            <p:nvPr/>
          </p:nvPicPr>
          <p:blipFill rotWithShape="1">
            <a:blip r:embed="rId2">
              <a:extLst>
                <a:ext uri="{28A0092B-C50C-407E-A947-70E740481C1C}">
                  <a14:useLocalDpi xmlns:a14="http://schemas.microsoft.com/office/drawing/2010/main" val="0"/>
                </a:ext>
              </a:extLst>
            </a:blip>
            <a:srcRect l="23967" t="18840" r="12203" b="28695"/>
            <a:stretch/>
          </p:blipFill>
          <p:spPr>
            <a:xfrm>
              <a:off x="79211" y="0"/>
              <a:ext cx="7782038" cy="3597965"/>
            </a:xfrm>
            <a:prstGeom prst="rect">
              <a:avLst/>
            </a:prstGeom>
          </p:spPr>
        </p:pic>
        <p:pic>
          <p:nvPicPr>
            <p:cNvPr id="9" name="Picture 8">
              <a:extLst>
                <a:ext uri="{FF2B5EF4-FFF2-40B4-BE49-F238E27FC236}">
                  <a16:creationId xmlns:a16="http://schemas.microsoft.com/office/drawing/2014/main" id="{138726AA-2461-B9C3-D2A6-B64D4F7DC2F4}"/>
                </a:ext>
              </a:extLst>
            </p:cNvPr>
            <p:cNvPicPr>
              <a:picLocks noChangeAspect="1"/>
            </p:cNvPicPr>
            <p:nvPr/>
          </p:nvPicPr>
          <p:blipFill rotWithShape="1">
            <a:blip r:embed="rId3">
              <a:extLst>
                <a:ext uri="{28A0092B-C50C-407E-A947-70E740481C1C}">
                  <a14:useLocalDpi xmlns:a14="http://schemas.microsoft.com/office/drawing/2010/main" val="0"/>
                </a:ext>
              </a:extLst>
            </a:blip>
            <a:srcRect l="24133" t="28696" r="12037" b="18840"/>
            <a:stretch/>
          </p:blipFill>
          <p:spPr>
            <a:xfrm>
              <a:off x="79211" y="3597965"/>
              <a:ext cx="7782038" cy="3597965"/>
            </a:xfrm>
            <a:prstGeom prst="rect">
              <a:avLst/>
            </a:prstGeom>
          </p:spPr>
        </p:pic>
      </p:grpSp>
      <p:pic>
        <p:nvPicPr>
          <p:cNvPr id="12" name="Picture 11">
            <a:extLst>
              <a:ext uri="{FF2B5EF4-FFF2-40B4-BE49-F238E27FC236}">
                <a16:creationId xmlns:a16="http://schemas.microsoft.com/office/drawing/2014/main" id="{FEF69913-4C67-6B8F-5BA2-75A9554B87C4}"/>
              </a:ext>
            </a:extLst>
          </p:cNvPr>
          <p:cNvPicPr>
            <a:picLocks noChangeAspect="1"/>
          </p:cNvPicPr>
          <p:nvPr/>
        </p:nvPicPr>
        <p:blipFill rotWithShape="1">
          <a:blip r:embed="rId4">
            <a:extLst>
              <a:ext uri="{28A0092B-C50C-407E-A947-70E740481C1C}">
                <a14:useLocalDpi xmlns:a14="http://schemas.microsoft.com/office/drawing/2010/main" val="0"/>
              </a:ext>
            </a:extLst>
          </a:blip>
          <a:srcRect l="21685" t="24348" b="15633"/>
          <a:stretch/>
        </p:blipFill>
        <p:spPr>
          <a:xfrm>
            <a:off x="6480312" y="1470776"/>
            <a:ext cx="5711688" cy="3290067"/>
          </a:xfrm>
          <a:prstGeom prst="rect">
            <a:avLst/>
          </a:prstGeom>
        </p:spPr>
      </p:pic>
      <p:sp>
        <p:nvSpPr>
          <p:cNvPr id="13" name="TextBox 12">
            <a:extLst>
              <a:ext uri="{FF2B5EF4-FFF2-40B4-BE49-F238E27FC236}">
                <a16:creationId xmlns:a16="http://schemas.microsoft.com/office/drawing/2014/main" id="{9DC21475-7A3F-3A2D-414A-1D5C25609726}"/>
              </a:ext>
            </a:extLst>
          </p:cNvPr>
          <p:cNvSpPr txBox="1"/>
          <p:nvPr/>
        </p:nvSpPr>
        <p:spPr>
          <a:xfrm>
            <a:off x="9018105" y="1072130"/>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sp>
        <p:nvSpPr>
          <p:cNvPr id="14" name="TextBox 13">
            <a:extLst>
              <a:ext uri="{FF2B5EF4-FFF2-40B4-BE49-F238E27FC236}">
                <a16:creationId xmlns:a16="http://schemas.microsoft.com/office/drawing/2014/main" id="{B8720A8D-6834-288F-216E-5276AB518ADF}"/>
              </a:ext>
            </a:extLst>
          </p:cNvPr>
          <p:cNvSpPr txBox="1"/>
          <p:nvPr/>
        </p:nvSpPr>
        <p:spPr>
          <a:xfrm>
            <a:off x="4191151" y="1164368"/>
            <a:ext cx="1851990" cy="400110"/>
          </a:xfrm>
          <a:prstGeom prst="rect">
            <a:avLst/>
          </a:prstGeom>
          <a:noFill/>
        </p:spPr>
        <p:txBody>
          <a:bodyPr wrap="square" rtlCol="0">
            <a:spAutoFit/>
          </a:bodyPr>
          <a:lstStyle/>
          <a:p>
            <a:r>
              <a:rPr lang="en-US" sz="2000" b="1">
                <a:latin typeface="Lora Medium" pitchFamily="2" charset="0"/>
              </a:rPr>
              <a:t>Joining Table</a:t>
            </a:r>
            <a:endParaRPr lang="en-IN" sz="2000" b="1" dirty="0">
              <a:latin typeface="Lora Medium" pitchFamily="2" charset="0"/>
            </a:endParaRPr>
          </a:p>
        </p:txBody>
      </p:sp>
    </p:spTree>
    <p:extLst>
      <p:ext uri="{BB962C8B-B14F-4D97-AF65-F5344CB8AC3E}">
        <p14:creationId xmlns:p14="http://schemas.microsoft.com/office/powerpoint/2010/main" val="202909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0" y="198783"/>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sp>
        <p:nvSpPr>
          <p:cNvPr id="13" name="TextBox 12">
            <a:extLst>
              <a:ext uri="{FF2B5EF4-FFF2-40B4-BE49-F238E27FC236}">
                <a16:creationId xmlns:a16="http://schemas.microsoft.com/office/drawing/2014/main" id="{9DC21475-7A3F-3A2D-414A-1D5C25609726}"/>
              </a:ext>
            </a:extLst>
          </p:cNvPr>
          <p:cNvSpPr txBox="1"/>
          <p:nvPr/>
        </p:nvSpPr>
        <p:spPr>
          <a:xfrm>
            <a:off x="8998227" y="2494425"/>
            <a:ext cx="1338469" cy="400110"/>
          </a:xfrm>
          <a:prstGeom prst="rect">
            <a:avLst/>
          </a:prstGeom>
          <a:noFill/>
        </p:spPr>
        <p:txBody>
          <a:bodyPr wrap="square" rtlCol="0">
            <a:spAutoFit/>
          </a:bodyPr>
          <a:lstStyle/>
          <a:p>
            <a:r>
              <a:rPr lang="en-US" sz="2000" b="1">
                <a:solidFill>
                  <a:schemeClr val="bg1"/>
                </a:solidFill>
                <a:latin typeface="Lora Medium" pitchFamily="2" charset="0"/>
              </a:rPr>
              <a:t>Queries</a:t>
            </a:r>
            <a:endParaRPr lang="en-IN" sz="2000" b="1" dirty="0">
              <a:solidFill>
                <a:schemeClr val="bg1"/>
              </a:solidFill>
              <a:latin typeface="Lora Medium" pitchFamily="2" charset="0"/>
            </a:endParaRPr>
          </a:p>
        </p:txBody>
      </p:sp>
      <p:pic>
        <p:nvPicPr>
          <p:cNvPr id="4" name="Picture 3">
            <a:extLst>
              <a:ext uri="{FF2B5EF4-FFF2-40B4-BE49-F238E27FC236}">
                <a16:creationId xmlns:a16="http://schemas.microsoft.com/office/drawing/2014/main" id="{833AFE72-5086-79A7-8C71-4D5E54C2D59C}"/>
              </a:ext>
            </a:extLst>
          </p:cNvPr>
          <p:cNvPicPr>
            <a:picLocks noChangeAspect="1"/>
          </p:cNvPicPr>
          <p:nvPr/>
        </p:nvPicPr>
        <p:blipFill rotWithShape="1">
          <a:blip r:embed="rId2"/>
          <a:srcRect l="21766" t="21468" r="17581" b="30000"/>
          <a:stretch/>
        </p:blipFill>
        <p:spPr>
          <a:xfrm>
            <a:off x="109330" y="1949318"/>
            <a:ext cx="7394713" cy="3328360"/>
          </a:xfrm>
          <a:prstGeom prst="rect">
            <a:avLst/>
          </a:prstGeom>
        </p:spPr>
      </p:pic>
      <p:cxnSp>
        <p:nvCxnSpPr>
          <p:cNvPr id="5" name="Straight Connector 4">
            <a:extLst>
              <a:ext uri="{FF2B5EF4-FFF2-40B4-BE49-F238E27FC236}">
                <a16:creationId xmlns:a16="http://schemas.microsoft.com/office/drawing/2014/main" id="{5E1EB962-9A0D-088F-A14F-20BE05310F57}"/>
              </a:ext>
            </a:extLst>
          </p:cNvPr>
          <p:cNvCxnSpPr>
            <a:cxnSpLocks/>
          </p:cNvCxnSpPr>
          <p:nvPr/>
        </p:nvCxnSpPr>
        <p:spPr>
          <a:xfrm>
            <a:off x="5542722" y="2694480"/>
            <a:ext cx="3382393" cy="0"/>
          </a:xfrm>
          <a:prstGeom prst="line">
            <a:avLst/>
          </a:prstGeom>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6C05B1DC-632B-63E5-B70C-C2287ACE228F}"/>
              </a:ext>
            </a:extLst>
          </p:cNvPr>
          <p:cNvSpPr txBox="1"/>
          <p:nvPr/>
        </p:nvSpPr>
        <p:spPr>
          <a:xfrm>
            <a:off x="8998227" y="4485564"/>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cxnSp>
        <p:nvCxnSpPr>
          <p:cNvPr id="8" name="Straight Connector 7">
            <a:extLst>
              <a:ext uri="{FF2B5EF4-FFF2-40B4-BE49-F238E27FC236}">
                <a16:creationId xmlns:a16="http://schemas.microsoft.com/office/drawing/2014/main" id="{79EE6172-B0FA-9528-37F6-E918A03F4AF2}"/>
              </a:ext>
            </a:extLst>
          </p:cNvPr>
          <p:cNvCxnSpPr>
            <a:cxnSpLocks/>
          </p:cNvCxnSpPr>
          <p:nvPr/>
        </p:nvCxnSpPr>
        <p:spPr>
          <a:xfrm>
            <a:off x="5542722" y="4685619"/>
            <a:ext cx="3382393"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5700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0" y="198783"/>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sp>
        <p:nvSpPr>
          <p:cNvPr id="13" name="TextBox 12">
            <a:extLst>
              <a:ext uri="{FF2B5EF4-FFF2-40B4-BE49-F238E27FC236}">
                <a16:creationId xmlns:a16="http://schemas.microsoft.com/office/drawing/2014/main" id="{9DC21475-7A3F-3A2D-414A-1D5C25609726}"/>
              </a:ext>
            </a:extLst>
          </p:cNvPr>
          <p:cNvSpPr txBox="1"/>
          <p:nvPr/>
        </p:nvSpPr>
        <p:spPr>
          <a:xfrm>
            <a:off x="8450144" y="2484486"/>
            <a:ext cx="1338469" cy="400110"/>
          </a:xfrm>
          <a:prstGeom prst="rect">
            <a:avLst/>
          </a:prstGeom>
          <a:noFill/>
        </p:spPr>
        <p:txBody>
          <a:bodyPr wrap="square" rtlCol="0">
            <a:spAutoFit/>
          </a:bodyPr>
          <a:lstStyle/>
          <a:p>
            <a:r>
              <a:rPr lang="en-US" sz="2000" b="1">
                <a:solidFill>
                  <a:schemeClr val="bg1"/>
                </a:solidFill>
                <a:latin typeface="Lora Medium" pitchFamily="2" charset="0"/>
              </a:rPr>
              <a:t>Queries</a:t>
            </a:r>
            <a:endParaRPr lang="en-IN" sz="2000" b="1" dirty="0">
              <a:solidFill>
                <a:schemeClr val="bg1"/>
              </a:solidFill>
              <a:latin typeface="Lora Medium" pitchFamily="2" charset="0"/>
            </a:endParaRPr>
          </a:p>
        </p:txBody>
      </p:sp>
      <p:pic>
        <p:nvPicPr>
          <p:cNvPr id="6" name="Picture 5">
            <a:extLst>
              <a:ext uri="{FF2B5EF4-FFF2-40B4-BE49-F238E27FC236}">
                <a16:creationId xmlns:a16="http://schemas.microsoft.com/office/drawing/2014/main" id="{D612C5F5-9D09-481A-F677-FD46E0CEA4BE}"/>
              </a:ext>
            </a:extLst>
          </p:cNvPr>
          <p:cNvPicPr>
            <a:picLocks noChangeAspect="1"/>
          </p:cNvPicPr>
          <p:nvPr/>
        </p:nvPicPr>
        <p:blipFill rotWithShape="1">
          <a:blip r:embed="rId2">
            <a:extLst>
              <a:ext uri="{28A0092B-C50C-407E-A947-70E740481C1C}">
                <a14:useLocalDpi xmlns:a14="http://schemas.microsoft.com/office/drawing/2010/main" val="0"/>
              </a:ext>
            </a:extLst>
          </a:blip>
          <a:srcRect l="21603" t="21159" r="36005" b="24638"/>
          <a:stretch/>
        </p:blipFill>
        <p:spPr>
          <a:xfrm>
            <a:off x="661068" y="1898373"/>
            <a:ext cx="5168347" cy="3717235"/>
          </a:xfrm>
          <a:prstGeom prst="rect">
            <a:avLst/>
          </a:prstGeom>
        </p:spPr>
      </p:pic>
      <p:cxnSp>
        <p:nvCxnSpPr>
          <p:cNvPr id="5" name="Straight Connector 4">
            <a:extLst>
              <a:ext uri="{FF2B5EF4-FFF2-40B4-BE49-F238E27FC236}">
                <a16:creationId xmlns:a16="http://schemas.microsoft.com/office/drawing/2014/main" id="{5E1EB962-9A0D-088F-A14F-20BE05310F57}"/>
              </a:ext>
            </a:extLst>
          </p:cNvPr>
          <p:cNvCxnSpPr>
            <a:cxnSpLocks/>
          </p:cNvCxnSpPr>
          <p:nvPr/>
        </p:nvCxnSpPr>
        <p:spPr>
          <a:xfrm>
            <a:off x="4994639" y="2684541"/>
            <a:ext cx="3382393" cy="0"/>
          </a:xfrm>
          <a:prstGeom prst="line">
            <a:avLst/>
          </a:prstGeom>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6C05B1DC-632B-63E5-B70C-C2287ACE228F}"/>
              </a:ext>
            </a:extLst>
          </p:cNvPr>
          <p:cNvSpPr txBox="1"/>
          <p:nvPr/>
        </p:nvSpPr>
        <p:spPr>
          <a:xfrm>
            <a:off x="8450144" y="4475625"/>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cxnSp>
        <p:nvCxnSpPr>
          <p:cNvPr id="8" name="Straight Connector 7">
            <a:extLst>
              <a:ext uri="{FF2B5EF4-FFF2-40B4-BE49-F238E27FC236}">
                <a16:creationId xmlns:a16="http://schemas.microsoft.com/office/drawing/2014/main" id="{79EE6172-B0FA-9528-37F6-E918A03F4AF2}"/>
              </a:ext>
            </a:extLst>
          </p:cNvPr>
          <p:cNvCxnSpPr>
            <a:cxnSpLocks/>
          </p:cNvCxnSpPr>
          <p:nvPr/>
        </p:nvCxnSpPr>
        <p:spPr>
          <a:xfrm>
            <a:off x="4994639" y="4675680"/>
            <a:ext cx="3382393"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845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459631" y="342194"/>
            <a:ext cx="10111060" cy="954107"/>
          </a:xfrm>
          <a:prstGeom prst="rect">
            <a:avLst/>
          </a:prstGeom>
          <a:noFill/>
        </p:spPr>
        <p:txBody>
          <a:bodyPr wrap="square" rtlCol="0">
            <a:spAutoFit/>
          </a:bodyPr>
          <a:lstStyle/>
          <a:p>
            <a:pPr algn="ctr"/>
            <a:r>
              <a:rPr lang="en-US" sz="2800" b="1" spc="600">
                <a:solidFill>
                  <a:schemeClr val="bg1"/>
                </a:solidFill>
                <a:latin typeface="Lora Medium" pitchFamily="2" charset="0"/>
              </a:rPr>
              <a:t>UEFA CHAMPIONS LEAGUE WINNER 2021/2022</a:t>
            </a:r>
            <a:endParaRPr lang="en-IN" sz="2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262193" cy="1211390"/>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pic>
        <p:nvPicPr>
          <p:cNvPr id="6" name="Picture 5">
            <a:extLst>
              <a:ext uri="{FF2B5EF4-FFF2-40B4-BE49-F238E27FC236}">
                <a16:creationId xmlns:a16="http://schemas.microsoft.com/office/drawing/2014/main" id="{0A9261CD-7972-EB2C-3A1F-A0ED16022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170" y="1465266"/>
            <a:ext cx="4286830" cy="5365504"/>
          </a:xfrm>
          <a:prstGeom prst="rect">
            <a:avLst/>
          </a:prstGeom>
        </p:spPr>
      </p:pic>
      <p:sp>
        <p:nvSpPr>
          <p:cNvPr id="3" name="Graphic 3">
            <a:extLst>
              <a:ext uri="{FF2B5EF4-FFF2-40B4-BE49-F238E27FC236}">
                <a16:creationId xmlns:a16="http://schemas.microsoft.com/office/drawing/2014/main" id="{ADA2A522-79E4-2BF7-3914-D81F333E017F}"/>
              </a:ext>
            </a:extLst>
          </p:cNvPr>
          <p:cNvSpPr/>
          <p:nvPr/>
        </p:nvSpPr>
        <p:spPr>
          <a:xfrm rot="1361996">
            <a:off x="-2243281" y="2972154"/>
            <a:ext cx="6283854" cy="6264369"/>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26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7" name="TextBox 6">
            <a:extLst>
              <a:ext uri="{FF2B5EF4-FFF2-40B4-BE49-F238E27FC236}">
                <a16:creationId xmlns:a16="http://schemas.microsoft.com/office/drawing/2014/main" id="{BF4DE7BA-16CB-703E-2CA3-7F3635A44733}"/>
              </a:ext>
            </a:extLst>
          </p:cNvPr>
          <p:cNvSpPr txBox="1"/>
          <p:nvPr/>
        </p:nvSpPr>
        <p:spPr>
          <a:xfrm>
            <a:off x="197438" y="2498553"/>
            <a:ext cx="6750014" cy="1090811"/>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Real Madrid</a:t>
            </a:r>
            <a:r>
              <a:rPr lang="en-US" sz="2800">
                <a:solidFill>
                  <a:schemeClr val="bg1"/>
                </a:solidFill>
                <a:latin typeface="Source Sans Pro" panose="020B0503030403020204" pitchFamily="34" charset="0"/>
                <a:ea typeface="Source Code Pro" panose="020B0309030403020204" pitchFamily="49" charset="0"/>
              </a:rPr>
              <a:t> is the winner of </a:t>
            </a:r>
          </a:p>
          <a:p>
            <a:pPr>
              <a:lnSpc>
                <a:spcPct val="120000"/>
              </a:lnSpc>
            </a:pPr>
            <a:r>
              <a:rPr lang="en-US" sz="2800">
                <a:solidFill>
                  <a:schemeClr val="bg1"/>
                </a:solidFill>
                <a:latin typeface="Source Sans Pro" panose="020B0503030403020204" pitchFamily="34" charset="0"/>
                <a:ea typeface="Source Code Pro" panose="020B0309030403020204" pitchFamily="49" charset="0"/>
              </a:rPr>
              <a:t>UEFA CHAMPIONS LEAGUE 2021/2022</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197438" y="3681126"/>
            <a:ext cx="6750014" cy="948145"/>
          </a:xfrm>
          <a:prstGeom prst="rect">
            <a:avLst/>
          </a:prstGeom>
          <a:noFill/>
        </p:spPr>
        <p:txBody>
          <a:bodyPr wrap="square" rtlCol="0">
            <a:spAutoFit/>
          </a:bodyPr>
          <a:lstStyle/>
          <a:p>
            <a:pPr>
              <a:lnSpc>
                <a:spcPct val="120000"/>
              </a:lnSpc>
            </a:pPr>
            <a:r>
              <a:rPr lang="en-US" sz="2400">
                <a:solidFill>
                  <a:schemeClr val="bg1"/>
                </a:solidFill>
                <a:latin typeface="Source Sans Pro" panose="020B0503030403020204" pitchFamily="34" charset="0"/>
                <a:ea typeface="Source Code Pro" panose="020B0309030403020204" pitchFamily="49" charset="0"/>
              </a:rPr>
              <a:t>This analysis aims to understand how Real Madrid won the title for the 14th time.</a:t>
            </a:r>
          </a:p>
        </p:txBody>
      </p:sp>
    </p:spTree>
    <p:extLst>
      <p:ext uri="{BB962C8B-B14F-4D97-AF65-F5344CB8AC3E}">
        <p14:creationId xmlns:p14="http://schemas.microsoft.com/office/powerpoint/2010/main" val="1447605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0" y="198783"/>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sp>
        <p:nvSpPr>
          <p:cNvPr id="13" name="TextBox 12">
            <a:extLst>
              <a:ext uri="{FF2B5EF4-FFF2-40B4-BE49-F238E27FC236}">
                <a16:creationId xmlns:a16="http://schemas.microsoft.com/office/drawing/2014/main" id="{9DC21475-7A3F-3A2D-414A-1D5C25609726}"/>
              </a:ext>
            </a:extLst>
          </p:cNvPr>
          <p:cNvSpPr txBox="1"/>
          <p:nvPr/>
        </p:nvSpPr>
        <p:spPr>
          <a:xfrm>
            <a:off x="6462318" y="2275765"/>
            <a:ext cx="1338469" cy="400110"/>
          </a:xfrm>
          <a:prstGeom prst="rect">
            <a:avLst/>
          </a:prstGeom>
          <a:noFill/>
        </p:spPr>
        <p:txBody>
          <a:bodyPr wrap="square" rtlCol="0">
            <a:spAutoFit/>
          </a:bodyPr>
          <a:lstStyle/>
          <a:p>
            <a:r>
              <a:rPr lang="en-US" sz="2000" b="1">
                <a:solidFill>
                  <a:schemeClr val="bg1"/>
                </a:solidFill>
                <a:latin typeface="Lora Medium" pitchFamily="2" charset="0"/>
              </a:rPr>
              <a:t>Queries</a:t>
            </a:r>
            <a:endParaRPr lang="en-IN" sz="2000" b="1" dirty="0">
              <a:solidFill>
                <a:schemeClr val="bg1"/>
              </a:solidFill>
              <a:latin typeface="Lora Medium" pitchFamily="2" charset="0"/>
            </a:endParaRPr>
          </a:p>
        </p:txBody>
      </p:sp>
      <p:pic>
        <p:nvPicPr>
          <p:cNvPr id="4" name="Picture 3">
            <a:extLst>
              <a:ext uri="{FF2B5EF4-FFF2-40B4-BE49-F238E27FC236}">
                <a16:creationId xmlns:a16="http://schemas.microsoft.com/office/drawing/2014/main" id="{11AB4CD3-A7C3-C784-1FC2-A1955AB032E4}"/>
              </a:ext>
            </a:extLst>
          </p:cNvPr>
          <p:cNvPicPr>
            <a:picLocks noChangeAspect="1"/>
          </p:cNvPicPr>
          <p:nvPr/>
        </p:nvPicPr>
        <p:blipFill rotWithShape="1">
          <a:blip r:embed="rId2"/>
          <a:srcRect l="21684" t="21015" r="51577" b="17101"/>
          <a:stretch/>
        </p:blipFill>
        <p:spPr>
          <a:xfrm>
            <a:off x="481823" y="1490871"/>
            <a:ext cx="3260034" cy="4244008"/>
          </a:xfrm>
          <a:prstGeom prst="rect">
            <a:avLst/>
          </a:prstGeom>
        </p:spPr>
      </p:pic>
      <p:cxnSp>
        <p:nvCxnSpPr>
          <p:cNvPr id="5" name="Straight Connector 4">
            <a:extLst>
              <a:ext uri="{FF2B5EF4-FFF2-40B4-BE49-F238E27FC236}">
                <a16:creationId xmlns:a16="http://schemas.microsoft.com/office/drawing/2014/main" id="{5E1EB962-9A0D-088F-A14F-20BE05310F57}"/>
              </a:ext>
            </a:extLst>
          </p:cNvPr>
          <p:cNvCxnSpPr>
            <a:cxnSpLocks/>
          </p:cNvCxnSpPr>
          <p:nvPr/>
        </p:nvCxnSpPr>
        <p:spPr>
          <a:xfrm>
            <a:off x="3006813" y="2475820"/>
            <a:ext cx="3382393" cy="0"/>
          </a:xfrm>
          <a:prstGeom prst="line">
            <a:avLst/>
          </a:prstGeom>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6C05B1DC-632B-63E5-B70C-C2287ACE228F}"/>
              </a:ext>
            </a:extLst>
          </p:cNvPr>
          <p:cNvSpPr txBox="1"/>
          <p:nvPr/>
        </p:nvSpPr>
        <p:spPr>
          <a:xfrm>
            <a:off x="6462318" y="4266904"/>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cxnSp>
        <p:nvCxnSpPr>
          <p:cNvPr id="8" name="Straight Connector 7">
            <a:extLst>
              <a:ext uri="{FF2B5EF4-FFF2-40B4-BE49-F238E27FC236}">
                <a16:creationId xmlns:a16="http://schemas.microsoft.com/office/drawing/2014/main" id="{79EE6172-B0FA-9528-37F6-E918A03F4AF2}"/>
              </a:ext>
            </a:extLst>
          </p:cNvPr>
          <p:cNvCxnSpPr>
            <a:cxnSpLocks/>
          </p:cNvCxnSpPr>
          <p:nvPr/>
        </p:nvCxnSpPr>
        <p:spPr>
          <a:xfrm>
            <a:off x="3006813" y="4466959"/>
            <a:ext cx="3382393"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8198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A16377-342B-65DE-0DFB-1A73DBAFD100}"/>
              </a:ext>
            </a:extLst>
          </p:cNvPr>
          <p:cNvPicPr>
            <a:picLocks noChangeAspect="1"/>
          </p:cNvPicPr>
          <p:nvPr/>
        </p:nvPicPr>
        <p:blipFill rotWithShape="1">
          <a:blip r:embed="rId2"/>
          <a:srcRect l="21685" t="18840" r="45136" b="13043"/>
          <a:stretch/>
        </p:blipFill>
        <p:spPr>
          <a:xfrm>
            <a:off x="248479" y="1639957"/>
            <a:ext cx="4045226" cy="4671392"/>
          </a:xfrm>
          <a:prstGeom prst="rect">
            <a:avLst/>
          </a:prstGeom>
        </p:spPr>
      </p:pic>
      <p:sp>
        <p:nvSpPr>
          <p:cNvPr id="2" name="TextBox 1">
            <a:extLst>
              <a:ext uri="{FF2B5EF4-FFF2-40B4-BE49-F238E27FC236}">
                <a16:creationId xmlns:a16="http://schemas.microsoft.com/office/drawing/2014/main" id="{3FFEFD51-92B5-CCDD-B390-7C004FE62BCF}"/>
              </a:ext>
            </a:extLst>
          </p:cNvPr>
          <p:cNvSpPr txBox="1"/>
          <p:nvPr/>
        </p:nvSpPr>
        <p:spPr>
          <a:xfrm>
            <a:off x="0" y="198783"/>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sp>
        <p:nvSpPr>
          <p:cNvPr id="13" name="TextBox 12">
            <a:extLst>
              <a:ext uri="{FF2B5EF4-FFF2-40B4-BE49-F238E27FC236}">
                <a16:creationId xmlns:a16="http://schemas.microsoft.com/office/drawing/2014/main" id="{9DC21475-7A3F-3A2D-414A-1D5C25609726}"/>
              </a:ext>
            </a:extLst>
          </p:cNvPr>
          <p:cNvSpPr txBox="1"/>
          <p:nvPr/>
        </p:nvSpPr>
        <p:spPr>
          <a:xfrm>
            <a:off x="6462318" y="2275765"/>
            <a:ext cx="1338469" cy="400110"/>
          </a:xfrm>
          <a:prstGeom prst="rect">
            <a:avLst/>
          </a:prstGeom>
          <a:noFill/>
        </p:spPr>
        <p:txBody>
          <a:bodyPr wrap="square" rtlCol="0">
            <a:spAutoFit/>
          </a:bodyPr>
          <a:lstStyle/>
          <a:p>
            <a:r>
              <a:rPr lang="en-US" sz="2000" b="1">
                <a:solidFill>
                  <a:schemeClr val="bg1"/>
                </a:solidFill>
                <a:latin typeface="Lora Medium" pitchFamily="2" charset="0"/>
              </a:rPr>
              <a:t>Queries</a:t>
            </a:r>
            <a:endParaRPr lang="en-IN" sz="2000" b="1" dirty="0">
              <a:solidFill>
                <a:schemeClr val="bg1"/>
              </a:solidFill>
              <a:latin typeface="Lora Medium" pitchFamily="2" charset="0"/>
            </a:endParaRPr>
          </a:p>
        </p:txBody>
      </p:sp>
      <p:sp>
        <p:nvSpPr>
          <p:cNvPr id="7" name="TextBox 6">
            <a:extLst>
              <a:ext uri="{FF2B5EF4-FFF2-40B4-BE49-F238E27FC236}">
                <a16:creationId xmlns:a16="http://schemas.microsoft.com/office/drawing/2014/main" id="{6C05B1DC-632B-63E5-B70C-C2287ACE228F}"/>
              </a:ext>
            </a:extLst>
          </p:cNvPr>
          <p:cNvSpPr txBox="1"/>
          <p:nvPr/>
        </p:nvSpPr>
        <p:spPr>
          <a:xfrm>
            <a:off x="6462318" y="4266904"/>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cxnSp>
        <p:nvCxnSpPr>
          <p:cNvPr id="5" name="Straight Connector 4">
            <a:extLst>
              <a:ext uri="{FF2B5EF4-FFF2-40B4-BE49-F238E27FC236}">
                <a16:creationId xmlns:a16="http://schemas.microsoft.com/office/drawing/2014/main" id="{5E1EB962-9A0D-088F-A14F-20BE05310F57}"/>
              </a:ext>
            </a:extLst>
          </p:cNvPr>
          <p:cNvCxnSpPr>
            <a:cxnSpLocks/>
          </p:cNvCxnSpPr>
          <p:nvPr/>
        </p:nvCxnSpPr>
        <p:spPr>
          <a:xfrm>
            <a:off x="3006813" y="2475820"/>
            <a:ext cx="338239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79EE6172-B0FA-9528-37F6-E918A03F4AF2}"/>
              </a:ext>
            </a:extLst>
          </p:cNvPr>
          <p:cNvCxnSpPr>
            <a:cxnSpLocks/>
          </p:cNvCxnSpPr>
          <p:nvPr/>
        </p:nvCxnSpPr>
        <p:spPr>
          <a:xfrm>
            <a:off x="3006813" y="4466959"/>
            <a:ext cx="3382393"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8054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0" y="198783"/>
            <a:ext cx="4751508" cy="830997"/>
          </a:xfrm>
          <a:prstGeom prst="rect">
            <a:avLst/>
          </a:prstGeom>
          <a:noFill/>
        </p:spPr>
        <p:txBody>
          <a:bodyPr wrap="square" rtlCol="0">
            <a:spAutoFit/>
          </a:bodyPr>
          <a:lstStyle/>
          <a:p>
            <a:r>
              <a:rPr lang="en-US" sz="4800" b="1">
                <a:solidFill>
                  <a:schemeClr val="bg1"/>
                </a:solidFill>
                <a:latin typeface="Lora Medium" pitchFamily="2" charset="0"/>
              </a:rPr>
              <a:t>SQL QUERIES</a:t>
            </a:r>
            <a:endParaRPr lang="en-IN" sz="4800" b="1" dirty="0">
              <a:solidFill>
                <a:schemeClr val="bg1"/>
              </a:solidFill>
              <a:latin typeface="Lora Medium" pitchFamily="2" charset="0"/>
            </a:endParaRPr>
          </a:p>
        </p:txBody>
      </p:sp>
      <p:sp>
        <p:nvSpPr>
          <p:cNvPr id="13" name="TextBox 12">
            <a:extLst>
              <a:ext uri="{FF2B5EF4-FFF2-40B4-BE49-F238E27FC236}">
                <a16:creationId xmlns:a16="http://schemas.microsoft.com/office/drawing/2014/main" id="{9DC21475-7A3F-3A2D-414A-1D5C25609726}"/>
              </a:ext>
            </a:extLst>
          </p:cNvPr>
          <p:cNvSpPr txBox="1"/>
          <p:nvPr/>
        </p:nvSpPr>
        <p:spPr>
          <a:xfrm>
            <a:off x="7158057" y="2146556"/>
            <a:ext cx="1338469" cy="400110"/>
          </a:xfrm>
          <a:prstGeom prst="rect">
            <a:avLst/>
          </a:prstGeom>
          <a:noFill/>
        </p:spPr>
        <p:txBody>
          <a:bodyPr wrap="square" rtlCol="0">
            <a:spAutoFit/>
          </a:bodyPr>
          <a:lstStyle/>
          <a:p>
            <a:r>
              <a:rPr lang="en-US" sz="2000" b="1">
                <a:solidFill>
                  <a:schemeClr val="bg1"/>
                </a:solidFill>
                <a:latin typeface="Lora Medium" pitchFamily="2" charset="0"/>
              </a:rPr>
              <a:t>Queries</a:t>
            </a:r>
            <a:endParaRPr lang="en-IN" sz="2000" b="1" dirty="0">
              <a:solidFill>
                <a:schemeClr val="bg1"/>
              </a:solidFill>
              <a:latin typeface="Lora Medium" pitchFamily="2" charset="0"/>
            </a:endParaRPr>
          </a:p>
        </p:txBody>
      </p:sp>
      <p:sp>
        <p:nvSpPr>
          <p:cNvPr id="7" name="TextBox 6">
            <a:extLst>
              <a:ext uri="{FF2B5EF4-FFF2-40B4-BE49-F238E27FC236}">
                <a16:creationId xmlns:a16="http://schemas.microsoft.com/office/drawing/2014/main" id="{6C05B1DC-632B-63E5-B70C-C2287ACE228F}"/>
              </a:ext>
            </a:extLst>
          </p:cNvPr>
          <p:cNvSpPr txBox="1"/>
          <p:nvPr/>
        </p:nvSpPr>
        <p:spPr>
          <a:xfrm>
            <a:off x="7158057" y="4137695"/>
            <a:ext cx="1338469" cy="400110"/>
          </a:xfrm>
          <a:prstGeom prst="rect">
            <a:avLst/>
          </a:prstGeom>
          <a:noFill/>
        </p:spPr>
        <p:txBody>
          <a:bodyPr wrap="square" rtlCol="0">
            <a:spAutoFit/>
          </a:bodyPr>
          <a:lstStyle/>
          <a:p>
            <a:r>
              <a:rPr lang="en-US" sz="2000" b="1">
                <a:solidFill>
                  <a:schemeClr val="bg1"/>
                </a:solidFill>
                <a:latin typeface="Lora Medium" pitchFamily="2" charset="0"/>
              </a:rPr>
              <a:t>Result</a:t>
            </a:r>
            <a:endParaRPr lang="en-IN" sz="2000" b="1" dirty="0">
              <a:solidFill>
                <a:schemeClr val="bg1"/>
              </a:solidFill>
              <a:latin typeface="Lora Medium" pitchFamily="2" charset="0"/>
            </a:endParaRPr>
          </a:p>
        </p:txBody>
      </p:sp>
      <p:pic>
        <p:nvPicPr>
          <p:cNvPr id="10" name="Picture 9">
            <a:extLst>
              <a:ext uri="{FF2B5EF4-FFF2-40B4-BE49-F238E27FC236}">
                <a16:creationId xmlns:a16="http://schemas.microsoft.com/office/drawing/2014/main" id="{835D18FD-8400-8177-D1D1-406D5B38C401}"/>
              </a:ext>
            </a:extLst>
          </p:cNvPr>
          <p:cNvPicPr>
            <a:picLocks noChangeAspect="1"/>
          </p:cNvPicPr>
          <p:nvPr/>
        </p:nvPicPr>
        <p:blipFill rotWithShape="1">
          <a:blip r:embed="rId2"/>
          <a:srcRect l="21686" t="18695" r="46113" b="14638"/>
          <a:stretch/>
        </p:blipFill>
        <p:spPr>
          <a:xfrm>
            <a:off x="447261" y="1143000"/>
            <a:ext cx="3925956" cy="4572000"/>
          </a:xfrm>
          <a:prstGeom prst="rect">
            <a:avLst/>
          </a:prstGeom>
        </p:spPr>
      </p:pic>
      <p:cxnSp>
        <p:nvCxnSpPr>
          <p:cNvPr id="5" name="Straight Connector 4">
            <a:extLst>
              <a:ext uri="{FF2B5EF4-FFF2-40B4-BE49-F238E27FC236}">
                <a16:creationId xmlns:a16="http://schemas.microsoft.com/office/drawing/2014/main" id="{5E1EB962-9A0D-088F-A14F-20BE05310F57}"/>
              </a:ext>
            </a:extLst>
          </p:cNvPr>
          <p:cNvCxnSpPr>
            <a:cxnSpLocks/>
          </p:cNvCxnSpPr>
          <p:nvPr/>
        </p:nvCxnSpPr>
        <p:spPr>
          <a:xfrm>
            <a:off x="3702552" y="2346611"/>
            <a:ext cx="3382393"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79EE6172-B0FA-9528-37F6-E918A03F4AF2}"/>
              </a:ext>
            </a:extLst>
          </p:cNvPr>
          <p:cNvCxnSpPr>
            <a:cxnSpLocks/>
          </p:cNvCxnSpPr>
          <p:nvPr/>
        </p:nvCxnSpPr>
        <p:spPr>
          <a:xfrm>
            <a:off x="3702552" y="4337750"/>
            <a:ext cx="3382393"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72875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EFD51-92B5-CCDD-B390-7C004FE62BCF}"/>
              </a:ext>
            </a:extLst>
          </p:cNvPr>
          <p:cNvSpPr txBox="1"/>
          <p:nvPr/>
        </p:nvSpPr>
        <p:spPr>
          <a:xfrm>
            <a:off x="4264412" y="2875002"/>
            <a:ext cx="3663182" cy="1107996"/>
          </a:xfrm>
          <a:prstGeom prst="rect">
            <a:avLst/>
          </a:prstGeom>
          <a:noFill/>
        </p:spPr>
        <p:txBody>
          <a:bodyPr wrap="none" rtlCol="0">
            <a:spAutoFit/>
          </a:bodyPr>
          <a:lstStyle/>
          <a:p>
            <a:pPr algn="ctr"/>
            <a:r>
              <a:rPr lang="en-US" sz="6600" dirty="0">
                <a:solidFill>
                  <a:schemeClr val="bg1"/>
                </a:solidFill>
                <a:latin typeface="Lora Medium" pitchFamily="2" charset="0"/>
              </a:rPr>
              <a:t>THANKS</a:t>
            </a:r>
            <a:endParaRPr lang="en-IN" sz="6600" dirty="0">
              <a:solidFill>
                <a:schemeClr val="bg1"/>
              </a:solidFill>
              <a:latin typeface="Lora Medium" pitchFamily="2" charset="0"/>
            </a:endParaRPr>
          </a:p>
        </p:txBody>
      </p:sp>
    </p:spTree>
    <p:extLst>
      <p:ext uri="{BB962C8B-B14F-4D97-AF65-F5344CB8AC3E}">
        <p14:creationId xmlns:p14="http://schemas.microsoft.com/office/powerpoint/2010/main" val="2298281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459631" y="342194"/>
            <a:ext cx="10111060" cy="954107"/>
          </a:xfrm>
          <a:prstGeom prst="rect">
            <a:avLst/>
          </a:prstGeom>
          <a:noFill/>
        </p:spPr>
        <p:txBody>
          <a:bodyPr wrap="square" rtlCol="0">
            <a:spAutoFit/>
          </a:bodyPr>
          <a:lstStyle/>
          <a:p>
            <a:pPr algn="ctr"/>
            <a:r>
              <a:rPr lang="en-US" sz="2800" b="1" spc="600">
                <a:solidFill>
                  <a:schemeClr val="bg1"/>
                </a:solidFill>
                <a:latin typeface="Lora Medium" pitchFamily="2" charset="0"/>
              </a:rPr>
              <a:t>REAL MADRID ANALYTICS</a:t>
            </a:r>
          </a:p>
          <a:p>
            <a:pPr algn="ctr"/>
            <a:r>
              <a:rPr lang="en-US" sz="2800" b="1" spc="600">
                <a:solidFill>
                  <a:schemeClr val="bg1"/>
                </a:solidFill>
                <a:latin typeface="Lora Medium" pitchFamily="2" charset="0"/>
              </a:rPr>
              <a:t>UEFA CHAMPIONS LEAGUE 2021/2022</a:t>
            </a:r>
            <a:endParaRPr lang="en-IN" sz="2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262193" cy="1211390"/>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sp>
        <p:nvSpPr>
          <p:cNvPr id="3" name="Graphic 3">
            <a:extLst>
              <a:ext uri="{FF2B5EF4-FFF2-40B4-BE49-F238E27FC236}">
                <a16:creationId xmlns:a16="http://schemas.microsoft.com/office/drawing/2014/main" id="{ADA2A522-79E4-2BF7-3914-D81F333E017F}"/>
              </a:ext>
            </a:extLst>
          </p:cNvPr>
          <p:cNvSpPr/>
          <p:nvPr/>
        </p:nvSpPr>
        <p:spPr>
          <a:xfrm rot="1361996">
            <a:off x="-2243281" y="2972154"/>
            <a:ext cx="6283854" cy="6264369"/>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26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7" name="TextBox 6">
            <a:extLst>
              <a:ext uri="{FF2B5EF4-FFF2-40B4-BE49-F238E27FC236}">
                <a16:creationId xmlns:a16="http://schemas.microsoft.com/office/drawing/2014/main" id="{BF4DE7BA-16CB-703E-2CA3-7F3635A44733}"/>
              </a:ext>
            </a:extLst>
          </p:cNvPr>
          <p:cNvSpPr txBox="1"/>
          <p:nvPr/>
        </p:nvSpPr>
        <p:spPr>
          <a:xfrm>
            <a:off x="132274" y="2081110"/>
            <a:ext cx="3704230"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Purpose of Analysis:</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34848" y="2925752"/>
            <a:ext cx="6750014" cy="2277739"/>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Identify the factors that contributed to Real Madrid's success in the UEFA Champions League 2021/2022.</a:t>
            </a:r>
          </a:p>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Provide insights that can be useful for football fans, especially Madridistas.</a:t>
            </a:r>
            <a:endParaRPr lang="en-IN" sz="2400" dirty="0">
              <a:solidFill>
                <a:schemeClr val="bg1"/>
              </a:solidFill>
              <a:latin typeface="Source Sans Pro" panose="020B0503030403020204" pitchFamily="34" charset="0"/>
              <a:ea typeface="Source Code Pro" panose="020B0309030403020204" pitchFamily="49" charset="0"/>
            </a:endParaRPr>
          </a:p>
        </p:txBody>
      </p:sp>
      <p:pic>
        <p:nvPicPr>
          <p:cNvPr id="5" name="Picture 4" descr="A picture containing indoor, black, dark, porcelain&#10;&#10;Description automatically generated">
            <a:extLst>
              <a:ext uri="{FF2B5EF4-FFF2-40B4-BE49-F238E27FC236}">
                <a16:creationId xmlns:a16="http://schemas.microsoft.com/office/drawing/2014/main" id="{26234F6D-1573-BBA7-8713-789BA0695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726" y="1494237"/>
            <a:ext cx="3270000" cy="4725548"/>
          </a:xfrm>
          <a:prstGeom prst="rect">
            <a:avLst/>
          </a:prstGeom>
        </p:spPr>
      </p:pic>
    </p:spTree>
    <p:extLst>
      <p:ext uri="{BB962C8B-B14F-4D97-AF65-F5344CB8AC3E}">
        <p14:creationId xmlns:p14="http://schemas.microsoft.com/office/powerpoint/2010/main" val="331817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459631" y="342194"/>
            <a:ext cx="10111060" cy="954107"/>
          </a:xfrm>
          <a:prstGeom prst="rect">
            <a:avLst/>
          </a:prstGeom>
          <a:noFill/>
        </p:spPr>
        <p:txBody>
          <a:bodyPr wrap="square" rtlCol="0">
            <a:spAutoFit/>
          </a:bodyPr>
          <a:lstStyle/>
          <a:p>
            <a:pPr algn="ctr"/>
            <a:r>
              <a:rPr lang="en-US" sz="2800" b="1" spc="600">
                <a:solidFill>
                  <a:schemeClr val="bg1"/>
                </a:solidFill>
                <a:latin typeface="Lora Medium" pitchFamily="2" charset="0"/>
              </a:rPr>
              <a:t>REAL MADRID ANALYTICS</a:t>
            </a:r>
          </a:p>
          <a:p>
            <a:pPr algn="ctr"/>
            <a:r>
              <a:rPr lang="en-US" sz="2800" b="1" spc="600">
                <a:solidFill>
                  <a:schemeClr val="bg1"/>
                </a:solidFill>
                <a:latin typeface="Lora Medium" pitchFamily="2" charset="0"/>
              </a:rPr>
              <a:t>UEFA CHAMPIONS LEAGUE 2021/2022</a:t>
            </a:r>
            <a:endParaRPr lang="en-IN" sz="2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262193" cy="1211390"/>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32274" y="1611753"/>
            <a:ext cx="3704230"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Data Sources:</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132274" y="2288052"/>
            <a:ext cx="7053807"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This data comes from the Kaggle Dataset website. Here is the link to the dataset used:</a:t>
            </a:r>
            <a:endParaRPr lang="en-IN" sz="2000" dirty="0">
              <a:solidFill>
                <a:schemeClr val="bg1"/>
              </a:solidFill>
              <a:latin typeface="Source Sans Pro" panose="020B0503030403020204" pitchFamily="34" charset="0"/>
              <a:ea typeface="Source Code Pro" panose="020B0309030403020204" pitchFamily="49" charset="0"/>
            </a:endParaRPr>
          </a:p>
        </p:txBody>
      </p:sp>
      <p:pic>
        <p:nvPicPr>
          <p:cNvPr id="8" name="Picture 7">
            <a:extLst>
              <a:ext uri="{FF2B5EF4-FFF2-40B4-BE49-F238E27FC236}">
                <a16:creationId xmlns:a16="http://schemas.microsoft.com/office/drawing/2014/main" id="{19BF7F31-23D2-A081-D3CF-A6679D227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508" y="2293315"/>
            <a:ext cx="2914509" cy="1125664"/>
          </a:xfrm>
          <a:prstGeom prst="rect">
            <a:avLst/>
          </a:prstGeom>
        </p:spPr>
      </p:pic>
      <p:sp>
        <p:nvSpPr>
          <p:cNvPr id="9" name="TextBox 8">
            <a:extLst>
              <a:ext uri="{FF2B5EF4-FFF2-40B4-BE49-F238E27FC236}">
                <a16:creationId xmlns:a16="http://schemas.microsoft.com/office/drawing/2014/main" id="{338CE229-BC8F-50C3-D326-CDA3C2AD0A52}"/>
              </a:ext>
            </a:extLst>
          </p:cNvPr>
          <p:cNvSpPr txBox="1"/>
          <p:nvPr/>
        </p:nvSpPr>
        <p:spPr>
          <a:xfrm>
            <a:off x="132274" y="3009995"/>
            <a:ext cx="7234518"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hlinkClick r:id="rId5"/>
              </a:rPr>
              <a:t>https://www.kaggle.com/datasets/azminetoushikwasi/ucl-202122-uefa-champions-league?select=goals.csv</a:t>
            </a:r>
            <a:r>
              <a:rPr lang="en-US" sz="2000">
                <a:solidFill>
                  <a:schemeClr val="bg1"/>
                </a:solidFill>
                <a:latin typeface="Source Sans Pro" panose="020B0503030403020204" pitchFamily="34" charset="0"/>
                <a:ea typeface="Source Code Pro" panose="020B0309030403020204" pitchFamily="49" charset="0"/>
              </a:rPr>
              <a:t> </a:t>
            </a:r>
            <a:endParaRPr lang="en-IN" sz="2000" dirty="0">
              <a:solidFill>
                <a:schemeClr val="bg1"/>
              </a:solidFill>
              <a:latin typeface="Source Sans Pro" panose="020B0503030403020204" pitchFamily="34" charset="0"/>
              <a:ea typeface="Source Code Pro" panose="020B0309030403020204" pitchFamily="49" charset="0"/>
            </a:endParaRPr>
          </a:p>
        </p:txBody>
      </p:sp>
      <p:sp>
        <p:nvSpPr>
          <p:cNvPr id="10" name="TextBox 9">
            <a:extLst>
              <a:ext uri="{FF2B5EF4-FFF2-40B4-BE49-F238E27FC236}">
                <a16:creationId xmlns:a16="http://schemas.microsoft.com/office/drawing/2014/main" id="{E0BD8492-96E7-9292-DC76-81EF3F259EFF}"/>
              </a:ext>
            </a:extLst>
          </p:cNvPr>
          <p:cNvSpPr txBox="1"/>
          <p:nvPr/>
        </p:nvSpPr>
        <p:spPr>
          <a:xfrm>
            <a:off x="132274" y="3963668"/>
            <a:ext cx="3704230"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Tools:</a:t>
            </a:r>
            <a:endParaRPr lang="en-IN" sz="2800" dirty="0">
              <a:solidFill>
                <a:schemeClr val="bg1"/>
              </a:solidFill>
              <a:latin typeface="Source Sans Pro" panose="020B0503030403020204" pitchFamily="34" charset="0"/>
              <a:ea typeface="Source Code Pro" panose="020B0309030403020204" pitchFamily="49" charset="0"/>
            </a:endParaRPr>
          </a:p>
        </p:txBody>
      </p:sp>
      <p:pic>
        <p:nvPicPr>
          <p:cNvPr id="18" name="Picture 17">
            <a:extLst>
              <a:ext uri="{FF2B5EF4-FFF2-40B4-BE49-F238E27FC236}">
                <a16:creationId xmlns:a16="http://schemas.microsoft.com/office/drawing/2014/main" id="{04174254-C1BF-F0DA-7A9A-56105D6E5151}"/>
              </a:ext>
            </a:extLst>
          </p:cNvPr>
          <p:cNvPicPr>
            <a:picLocks noChangeAspect="1"/>
          </p:cNvPicPr>
          <p:nvPr/>
        </p:nvPicPr>
        <p:blipFill rotWithShape="1">
          <a:blip r:embed="rId6">
            <a:extLst>
              <a:ext uri="{28A0092B-C50C-407E-A947-70E740481C1C}">
                <a14:useLocalDpi xmlns:a14="http://schemas.microsoft.com/office/drawing/2010/main" val="0"/>
              </a:ext>
            </a:extLst>
          </a:blip>
          <a:srcRect t="15535" b="13975"/>
          <a:stretch/>
        </p:blipFill>
        <p:spPr>
          <a:xfrm>
            <a:off x="2866718" y="4550196"/>
            <a:ext cx="3704231" cy="1478263"/>
          </a:xfrm>
          <a:prstGeom prst="rect">
            <a:avLst/>
          </a:prstGeom>
        </p:spPr>
      </p:pic>
      <p:pic>
        <p:nvPicPr>
          <p:cNvPr id="20" name="Picture 19">
            <a:extLst>
              <a:ext uri="{FF2B5EF4-FFF2-40B4-BE49-F238E27FC236}">
                <a16:creationId xmlns:a16="http://schemas.microsoft.com/office/drawing/2014/main" id="{DB9D11D4-828C-6C33-33F1-163B93298F63}"/>
              </a:ext>
            </a:extLst>
          </p:cNvPr>
          <p:cNvPicPr>
            <a:picLocks noChangeAspect="1"/>
          </p:cNvPicPr>
          <p:nvPr/>
        </p:nvPicPr>
        <p:blipFill rotWithShape="1">
          <a:blip r:embed="rId7">
            <a:extLst>
              <a:ext uri="{28A0092B-C50C-407E-A947-70E740481C1C}">
                <a14:useLocalDpi xmlns:a14="http://schemas.microsoft.com/office/drawing/2010/main" val="0"/>
              </a:ext>
            </a:extLst>
          </a:blip>
          <a:srcRect l="16342" t="15553" r="19314" b="16770"/>
          <a:stretch/>
        </p:blipFill>
        <p:spPr>
          <a:xfrm>
            <a:off x="197439" y="4548747"/>
            <a:ext cx="1859962" cy="1468381"/>
          </a:xfrm>
          <a:prstGeom prst="rect">
            <a:avLst/>
          </a:prstGeom>
        </p:spPr>
      </p:pic>
      <p:sp>
        <p:nvSpPr>
          <p:cNvPr id="21" name="TextBox 20">
            <a:extLst>
              <a:ext uri="{FF2B5EF4-FFF2-40B4-BE49-F238E27FC236}">
                <a16:creationId xmlns:a16="http://schemas.microsoft.com/office/drawing/2014/main" id="{F836AE27-1E22-EF5E-B504-24E7BD188B00}"/>
              </a:ext>
            </a:extLst>
          </p:cNvPr>
          <p:cNvSpPr txBox="1"/>
          <p:nvPr/>
        </p:nvSpPr>
        <p:spPr>
          <a:xfrm>
            <a:off x="197438" y="6028460"/>
            <a:ext cx="2375790" cy="436145"/>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Cleaning Data</a:t>
            </a:r>
            <a:endParaRPr lang="en-IN" sz="2000" dirty="0">
              <a:solidFill>
                <a:schemeClr val="bg1"/>
              </a:solidFill>
              <a:latin typeface="Source Sans Pro" panose="020B0503030403020204" pitchFamily="34" charset="0"/>
              <a:ea typeface="Source Code Pro" panose="020B0309030403020204" pitchFamily="49" charset="0"/>
            </a:endParaRPr>
          </a:p>
        </p:txBody>
      </p:sp>
      <p:sp>
        <p:nvSpPr>
          <p:cNvPr id="22" name="TextBox 21">
            <a:extLst>
              <a:ext uri="{FF2B5EF4-FFF2-40B4-BE49-F238E27FC236}">
                <a16:creationId xmlns:a16="http://schemas.microsoft.com/office/drawing/2014/main" id="{A95DAE03-08D5-5317-DC0A-1C150E45CD0B}"/>
              </a:ext>
            </a:extLst>
          </p:cNvPr>
          <p:cNvSpPr txBox="1"/>
          <p:nvPr/>
        </p:nvSpPr>
        <p:spPr>
          <a:xfrm>
            <a:off x="2856714" y="6017128"/>
            <a:ext cx="3335364" cy="436145"/>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Dashboard Visualization</a:t>
            </a:r>
            <a:endParaRPr lang="en-IN" sz="2000" dirty="0">
              <a:solidFill>
                <a:schemeClr val="bg1"/>
              </a:solidFill>
              <a:latin typeface="Source Sans Pro" panose="020B0503030403020204" pitchFamily="34" charset="0"/>
              <a:ea typeface="Source Code Pro" panose="020B0309030403020204" pitchFamily="49" charset="0"/>
            </a:endParaRPr>
          </a:p>
        </p:txBody>
      </p:sp>
    </p:spTree>
    <p:extLst>
      <p:ext uri="{BB962C8B-B14F-4D97-AF65-F5344CB8AC3E}">
        <p14:creationId xmlns:p14="http://schemas.microsoft.com/office/powerpoint/2010/main" val="69613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459631" y="342194"/>
            <a:ext cx="10111060" cy="954107"/>
          </a:xfrm>
          <a:prstGeom prst="rect">
            <a:avLst/>
          </a:prstGeom>
          <a:noFill/>
        </p:spPr>
        <p:txBody>
          <a:bodyPr wrap="square" rtlCol="0">
            <a:spAutoFit/>
          </a:bodyPr>
          <a:lstStyle/>
          <a:p>
            <a:pPr algn="ctr"/>
            <a:r>
              <a:rPr lang="en-US" sz="2800" b="1" spc="600">
                <a:solidFill>
                  <a:schemeClr val="bg1"/>
                </a:solidFill>
                <a:latin typeface="Lora Medium" pitchFamily="2" charset="0"/>
              </a:rPr>
              <a:t>REAL MADRID ANALYTICS</a:t>
            </a:r>
          </a:p>
          <a:p>
            <a:pPr algn="ctr"/>
            <a:r>
              <a:rPr lang="en-US" sz="2800" b="1" spc="600">
                <a:solidFill>
                  <a:schemeClr val="bg1"/>
                </a:solidFill>
                <a:latin typeface="Lora Medium" pitchFamily="2" charset="0"/>
              </a:rPr>
              <a:t>UEFA CHAMPIONS LEAGUE 2021/2022</a:t>
            </a:r>
            <a:endParaRPr lang="en-IN" sz="2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262193" cy="1211390"/>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sp>
        <p:nvSpPr>
          <p:cNvPr id="3" name="Graphic 3">
            <a:extLst>
              <a:ext uri="{FF2B5EF4-FFF2-40B4-BE49-F238E27FC236}">
                <a16:creationId xmlns:a16="http://schemas.microsoft.com/office/drawing/2014/main" id="{ADA2A522-79E4-2BF7-3914-D81F333E017F}"/>
              </a:ext>
            </a:extLst>
          </p:cNvPr>
          <p:cNvSpPr/>
          <p:nvPr/>
        </p:nvSpPr>
        <p:spPr>
          <a:xfrm rot="1361996">
            <a:off x="-2243281" y="2972154"/>
            <a:ext cx="6283854" cy="6264369"/>
          </a:xfrm>
          <a:custGeom>
            <a:avLst/>
            <a:gdLst>
              <a:gd name="connsiteX0" fmla="*/ 1664522 w 4052235"/>
              <a:gd name="connsiteY0" fmla="*/ 4008413 h 4039669"/>
              <a:gd name="connsiteX1" fmla="*/ 1227660 w 4052235"/>
              <a:gd name="connsiteY1" fmla="*/ 3729568 h 4039669"/>
              <a:gd name="connsiteX2" fmla="*/ 1108351 w 4052235"/>
              <a:gd name="connsiteY2" fmla="*/ 3661413 h 4039669"/>
              <a:gd name="connsiteX3" fmla="*/ 664203 w 4052235"/>
              <a:gd name="connsiteY3" fmla="*/ 3492315 h 4039669"/>
              <a:gd name="connsiteX4" fmla="*/ 546714 w 4052235"/>
              <a:gd name="connsiteY4" fmla="*/ 3395622 h 4039669"/>
              <a:gd name="connsiteX5" fmla="*/ 941985 w 4052235"/>
              <a:gd name="connsiteY5" fmla="*/ 3337789 h 4039669"/>
              <a:gd name="connsiteX6" fmla="*/ 721884 w 4052235"/>
              <a:gd name="connsiteY6" fmla="*/ 2865863 h 4039669"/>
              <a:gd name="connsiteX7" fmla="*/ 691222 w 4052235"/>
              <a:gd name="connsiteY7" fmla="*/ 2833834 h 4039669"/>
              <a:gd name="connsiteX8" fmla="*/ 356214 w 4052235"/>
              <a:gd name="connsiteY8" fmla="*/ 2599769 h 4039669"/>
              <a:gd name="connsiteX9" fmla="*/ 221269 w 4052235"/>
              <a:gd name="connsiteY9" fmla="*/ 2926277 h 4039669"/>
              <a:gd name="connsiteX10" fmla="*/ 204268 w 4052235"/>
              <a:gd name="connsiteY10" fmla="*/ 2932197 h 4039669"/>
              <a:gd name="connsiteX11" fmla="*/ 134443 w 4052235"/>
              <a:gd name="connsiteY11" fmla="*/ 2641208 h 4039669"/>
              <a:gd name="connsiteX12" fmla="*/ 116835 w 4052235"/>
              <a:gd name="connsiteY12" fmla="*/ 2422322 h 4039669"/>
              <a:gd name="connsiteX13" fmla="*/ 81467 w 4052235"/>
              <a:gd name="connsiteY13" fmla="*/ 2311209 h 4039669"/>
              <a:gd name="connsiteX14" fmla="*/ 60671 w 4052235"/>
              <a:gd name="connsiteY14" fmla="*/ 2279636 h 4039669"/>
              <a:gd name="connsiteX15" fmla="*/ 132166 w 4052235"/>
              <a:gd name="connsiteY15" fmla="*/ 2033275 h 4039669"/>
              <a:gd name="connsiteX16" fmla="*/ 198045 w 4052235"/>
              <a:gd name="connsiteY16" fmla="*/ 1959959 h 4039669"/>
              <a:gd name="connsiteX17" fmla="*/ 358187 w 4052235"/>
              <a:gd name="connsiteY17" fmla="*/ 1592618 h 4039669"/>
              <a:gd name="connsiteX18" fmla="*/ 357580 w 4052235"/>
              <a:gd name="connsiteY18" fmla="*/ 1505033 h 4039669"/>
              <a:gd name="connsiteX19" fmla="*/ 247833 w 4052235"/>
              <a:gd name="connsiteY19" fmla="*/ 1298139 h 4039669"/>
              <a:gd name="connsiteX20" fmla="*/ 33956 w 4052235"/>
              <a:gd name="connsiteY20" fmla="*/ 1620396 h 4039669"/>
              <a:gd name="connsiteX21" fmla="*/ 748296 w 4052235"/>
              <a:gd name="connsiteY21" fmla="*/ 427906 h 4039669"/>
              <a:gd name="connsiteX22" fmla="*/ 577073 w 4052235"/>
              <a:gd name="connsiteY22" fmla="*/ 745155 h 4039669"/>
              <a:gd name="connsiteX23" fmla="*/ 932574 w 4052235"/>
              <a:gd name="connsiteY23" fmla="*/ 630399 h 4039669"/>
              <a:gd name="connsiteX24" fmla="*/ 1254073 w 4052235"/>
              <a:gd name="connsiteY24" fmla="*/ 341232 h 4039669"/>
              <a:gd name="connsiteX25" fmla="*/ 1128995 w 4052235"/>
              <a:gd name="connsiteY25" fmla="*/ 163785 h 4039669"/>
              <a:gd name="connsiteX26" fmla="*/ 1346211 w 4052235"/>
              <a:gd name="connsiteY26" fmla="*/ 136766 h 4039669"/>
              <a:gd name="connsiteX27" fmla="*/ 2023210 w 4052235"/>
              <a:gd name="connsiteY27" fmla="*/ 39163 h 4039669"/>
              <a:gd name="connsiteX28" fmla="*/ 2410132 w 4052235"/>
              <a:gd name="connsiteY28" fmla="*/ 0 h 4039669"/>
              <a:gd name="connsiteX29" fmla="*/ 2412257 w 4052235"/>
              <a:gd name="connsiteY29" fmla="*/ 19126 h 4039669"/>
              <a:gd name="connsiteX30" fmla="*/ 2110492 w 4052235"/>
              <a:gd name="connsiteY30" fmla="*/ 190653 h 4039669"/>
              <a:gd name="connsiteX31" fmla="*/ 2114590 w 4052235"/>
              <a:gd name="connsiteY31" fmla="*/ 215699 h 4039669"/>
              <a:gd name="connsiteX32" fmla="*/ 3216004 w 4052235"/>
              <a:gd name="connsiteY32" fmla="*/ 567404 h 4039669"/>
              <a:gd name="connsiteX33" fmla="*/ 3244086 w 4052235"/>
              <a:gd name="connsiteY33" fmla="*/ 373109 h 4039669"/>
              <a:gd name="connsiteX34" fmla="*/ 3307384 w 4052235"/>
              <a:gd name="connsiteY34" fmla="*/ 435344 h 4039669"/>
              <a:gd name="connsiteX35" fmla="*/ 3815134 w 4052235"/>
              <a:gd name="connsiteY35" fmla="*/ 1091699 h 4039669"/>
              <a:gd name="connsiteX36" fmla="*/ 3950685 w 4052235"/>
              <a:gd name="connsiteY36" fmla="*/ 1316658 h 4039669"/>
              <a:gd name="connsiteX37" fmla="*/ 3701592 w 4052235"/>
              <a:gd name="connsiteY37" fmla="*/ 1221483 h 4039669"/>
              <a:gd name="connsiteX38" fmla="*/ 3804963 w 4052235"/>
              <a:gd name="connsiteY38" fmla="*/ 2372078 h 4039669"/>
              <a:gd name="connsiteX39" fmla="*/ 4052235 w 4052235"/>
              <a:gd name="connsiteY39" fmla="*/ 2181577 h 4039669"/>
              <a:gd name="connsiteX40" fmla="*/ 3872208 w 4052235"/>
              <a:gd name="connsiteY40" fmla="*/ 2652745 h 4039669"/>
              <a:gd name="connsiteX41" fmla="*/ 3764283 w 4052235"/>
              <a:gd name="connsiteY41" fmla="*/ 2930527 h 4039669"/>
              <a:gd name="connsiteX42" fmla="*/ 3676242 w 4052235"/>
              <a:gd name="connsiteY42" fmla="*/ 3221970 h 4039669"/>
              <a:gd name="connsiteX43" fmla="*/ 3544789 w 4052235"/>
              <a:gd name="connsiteY43" fmla="*/ 3092794 h 4039669"/>
              <a:gd name="connsiteX44" fmla="*/ 3474660 w 4052235"/>
              <a:gd name="connsiteY44" fmla="*/ 3076704 h 4039669"/>
              <a:gd name="connsiteX45" fmla="*/ 2968429 w 4052235"/>
              <a:gd name="connsiteY45" fmla="*/ 3328074 h 4039669"/>
              <a:gd name="connsiteX46" fmla="*/ 2952946 w 4052235"/>
              <a:gd name="connsiteY46" fmla="*/ 3650484 h 4039669"/>
              <a:gd name="connsiteX47" fmla="*/ 3413336 w 4052235"/>
              <a:gd name="connsiteY47" fmla="*/ 3477894 h 4039669"/>
              <a:gd name="connsiteX48" fmla="*/ 2035050 w 4052235"/>
              <a:gd name="connsiteY48" fmla="*/ 4035888 h 4039669"/>
              <a:gd name="connsiteX49" fmla="*/ 2326191 w 4052235"/>
              <a:gd name="connsiteY49" fmla="*/ 3906104 h 4039669"/>
              <a:gd name="connsiteX50" fmla="*/ 2060552 w 4052235"/>
              <a:gd name="connsiteY50" fmla="*/ 3717880 h 4039669"/>
              <a:gd name="connsiteX51" fmla="*/ 2032622 w 4052235"/>
              <a:gd name="connsiteY51" fmla="*/ 3708469 h 4039669"/>
              <a:gd name="connsiteX52" fmla="*/ 1603046 w 4052235"/>
              <a:gd name="connsiteY52" fmla="*/ 3708014 h 4039669"/>
              <a:gd name="connsiteX53" fmla="*/ 1664674 w 4052235"/>
              <a:gd name="connsiteY53" fmla="*/ 4008110 h 4039669"/>
              <a:gd name="connsiteX54" fmla="*/ 2382354 w 4052235"/>
              <a:gd name="connsiteY54" fmla="*/ 3704219 h 4039669"/>
              <a:gd name="connsiteX55" fmla="*/ 2458099 w 4052235"/>
              <a:gd name="connsiteY55" fmla="*/ 3704826 h 4039669"/>
              <a:gd name="connsiteX56" fmla="*/ 2680628 w 4052235"/>
              <a:gd name="connsiteY56" fmla="*/ 3609651 h 4039669"/>
              <a:gd name="connsiteX57" fmla="*/ 3193691 w 4052235"/>
              <a:gd name="connsiteY57" fmla="*/ 2915955 h 4039669"/>
              <a:gd name="connsiteX58" fmla="*/ 3183065 w 4052235"/>
              <a:gd name="connsiteY58" fmla="*/ 2840058 h 4039669"/>
              <a:gd name="connsiteX59" fmla="*/ 2819368 w 4052235"/>
              <a:gd name="connsiteY59" fmla="*/ 2497156 h 4039669"/>
              <a:gd name="connsiteX60" fmla="*/ 2768972 w 4052235"/>
              <a:gd name="connsiteY60" fmla="*/ 2466342 h 4039669"/>
              <a:gd name="connsiteX61" fmla="*/ 2109277 w 4052235"/>
              <a:gd name="connsiteY61" fmla="*/ 2298155 h 4039669"/>
              <a:gd name="connsiteX62" fmla="*/ 2003174 w 4052235"/>
              <a:gd name="connsiteY62" fmla="*/ 2344604 h 4039669"/>
              <a:gd name="connsiteX63" fmla="*/ 1792636 w 4052235"/>
              <a:gd name="connsiteY63" fmla="*/ 2713007 h 4039669"/>
              <a:gd name="connsiteX64" fmla="*/ 1709453 w 4052235"/>
              <a:gd name="connsiteY64" fmla="*/ 2881801 h 4039669"/>
              <a:gd name="connsiteX65" fmla="*/ 1620502 w 4052235"/>
              <a:gd name="connsiteY65" fmla="*/ 3403819 h 4039669"/>
              <a:gd name="connsiteX66" fmla="*/ 1656781 w 4052235"/>
              <a:gd name="connsiteY66" fmla="*/ 3483055 h 4039669"/>
              <a:gd name="connsiteX67" fmla="*/ 2382202 w 4052235"/>
              <a:gd name="connsiteY67" fmla="*/ 3704370 h 4039669"/>
              <a:gd name="connsiteX68" fmla="*/ 460040 w 4052235"/>
              <a:gd name="connsiteY68" fmla="*/ 1940225 h 4039669"/>
              <a:gd name="connsiteX69" fmla="*/ 661926 w 4052235"/>
              <a:gd name="connsiteY69" fmla="*/ 1910322 h 4039669"/>
              <a:gd name="connsiteX70" fmla="*/ 997541 w 4052235"/>
              <a:gd name="connsiteY70" fmla="*/ 1861293 h 4039669"/>
              <a:gd name="connsiteX71" fmla="*/ 1490719 w 4052235"/>
              <a:gd name="connsiteY71" fmla="*/ 1667452 h 4039669"/>
              <a:gd name="connsiteX72" fmla="*/ 1562821 w 4052235"/>
              <a:gd name="connsiteY72" fmla="*/ 1566965 h 4039669"/>
              <a:gd name="connsiteX73" fmla="*/ 1634771 w 4052235"/>
              <a:gd name="connsiteY73" fmla="*/ 996221 h 4039669"/>
              <a:gd name="connsiteX74" fmla="*/ 1614127 w 4052235"/>
              <a:gd name="connsiteY74" fmla="*/ 915922 h 4039669"/>
              <a:gd name="connsiteX75" fmla="*/ 1405714 w 4052235"/>
              <a:gd name="connsiteY75" fmla="*/ 617800 h 4039669"/>
              <a:gd name="connsiteX76" fmla="*/ 1287619 w 4052235"/>
              <a:gd name="connsiteY76" fmla="*/ 573021 h 4039669"/>
              <a:gd name="connsiteX77" fmla="*/ 518633 w 4052235"/>
              <a:gd name="connsiteY77" fmla="*/ 1020660 h 4039669"/>
              <a:gd name="connsiteX78" fmla="*/ 468085 w 4052235"/>
              <a:gd name="connsiteY78" fmla="*/ 1101870 h 4039669"/>
              <a:gd name="connsiteX79" fmla="*/ 460344 w 4052235"/>
              <a:gd name="connsiteY79" fmla="*/ 1940225 h 4039669"/>
              <a:gd name="connsiteX80" fmla="*/ 3180636 w 4052235"/>
              <a:gd name="connsiteY80" fmla="*/ 2470289 h 4039669"/>
              <a:gd name="connsiteX81" fmla="*/ 3401951 w 4052235"/>
              <a:gd name="connsiteY81" fmla="*/ 2456627 h 4039669"/>
              <a:gd name="connsiteX82" fmla="*/ 3466312 w 4052235"/>
              <a:gd name="connsiteY82" fmla="*/ 2407446 h 4039669"/>
              <a:gd name="connsiteX83" fmla="*/ 3699163 w 4052235"/>
              <a:gd name="connsiteY83" fmla="*/ 1873285 h 4039669"/>
              <a:gd name="connsiteX84" fmla="*/ 3692029 w 4052235"/>
              <a:gd name="connsiteY84" fmla="*/ 1738340 h 4039669"/>
              <a:gd name="connsiteX85" fmla="*/ 3400889 w 4052235"/>
              <a:gd name="connsiteY85" fmla="*/ 1259583 h 4039669"/>
              <a:gd name="connsiteX86" fmla="*/ 3290080 w 4052235"/>
              <a:gd name="connsiteY86" fmla="*/ 1203875 h 4039669"/>
              <a:gd name="connsiteX87" fmla="*/ 2805858 w 4052235"/>
              <a:gd name="connsiteY87" fmla="*/ 1288879 h 4039669"/>
              <a:gd name="connsiteX88" fmla="*/ 2740739 w 4052235"/>
              <a:gd name="connsiteY88" fmla="*/ 1335632 h 4039669"/>
              <a:gd name="connsiteX89" fmla="*/ 2352602 w 4052235"/>
              <a:gd name="connsiteY89" fmla="*/ 1830630 h 4039669"/>
              <a:gd name="connsiteX90" fmla="*/ 2357460 w 4052235"/>
              <a:gd name="connsiteY90" fmla="*/ 1942199 h 4039669"/>
              <a:gd name="connsiteX91" fmla="*/ 2773526 w 4052235"/>
              <a:gd name="connsiteY91" fmla="*/ 2383311 h 4039669"/>
              <a:gd name="connsiteX92" fmla="*/ 2896175 w 4052235"/>
              <a:gd name="connsiteY92" fmla="*/ 2442055 h 4039669"/>
              <a:gd name="connsiteX93" fmla="*/ 3180636 w 4052235"/>
              <a:gd name="connsiteY93" fmla="*/ 2470289 h 4039669"/>
              <a:gd name="connsiteX94" fmla="*/ 2434419 w 4052235"/>
              <a:gd name="connsiteY94" fmla="*/ 395574 h 4039669"/>
              <a:gd name="connsiteX95" fmla="*/ 1936992 w 4052235"/>
              <a:gd name="connsiteY95" fmla="*/ 442934 h 4039669"/>
              <a:gd name="connsiteX96" fmla="*/ 1852595 w 4052235"/>
              <a:gd name="connsiteY96" fmla="*/ 501830 h 4039669"/>
              <a:gd name="connsiteX97" fmla="*/ 1703533 w 4052235"/>
              <a:gd name="connsiteY97" fmla="*/ 904841 h 4039669"/>
              <a:gd name="connsiteX98" fmla="*/ 1722204 w 4052235"/>
              <a:gd name="connsiteY98" fmla="*/ 1003963 h 4039669"/>
              <a:gd name="connsiteX99" fmla="*/ 1965225 w 4052235"/>
              <a:gd name="connsiteY99" fmla="*/ 1414413 h 4039669"/>
              <a:gd name="connsiteX100" fmla="*/ 2076035 w 4052235"/>
              <a:gd name="connsiteY100" fmla="*/ 1457370 h 4039669"/>
              <a:gd name="connsiteX101" fmla="*/ 2713112 w 4052235"/>
              <a:gd name="connsiteY101" fmla="*/ 1265351 h 4039669"/>
              <a:gd name="connsiteX102" fmla="*/ 2776562 w 4052235"/>
              <a:gd name="connsiteY102" fmla="*/ 1228769 h 4039669"/>
              <a:gd name="connsiteX103" fmla="*/ 3044629 w 4052235"/>
              <a:gd name="connsiteY103" fmla="*/ 910306 h 4039669"/>
              <a:gd name="connsiteX104" fmla="*/ 3035522 w 4052235"/>
              <a:gd name="connsiteY104" fmla="*/ 808301 h 4039669"/>
              <a:gd name="connsiteX105" fmla="*/ 2655431 w 4052235"/>
              <a:gd name="connsiteY105" fmla="*/ 472230 h 4039669"/>
              <a:gd name="connsiteX106" fmla="*/ 2434419 w 4052235"/>
              <a:gd name="connsiteY106" fmla="*/ 395422 h 4039669"/>
              <a:gd name="connsiteX107" fmla="*/ 1664978 w 4052235"/>
              <a:gd name="connsiteY107" fmla="*/ 2828977 h 4039669"/>
              <a:gd name="connsiteX108" fmla="*/ 1661942 w 4052235"/>
              <a:gd name="connsiteY108" fmla="*/ 2800743 h 4039669"/>
              <a:gd name="connsiteX109" fmla="*/ 1569651 w 4052235"/>
              <a:gd name="connsiteY109" fmla="*/ 2187345 h 4039669"/>
              <a:gd name="connsiteX110" fmla="*/ 1505291 w 4052235"/>
              <a:gd name="connsiteY110" fmla="*/ 2117824 h 4039669"/>
              <a:gd name="connsiteX111" fmla="*/ 1021221 w 4052235"/>
              <a:gd name="connsiteY111" fmla="*/ 1943110 h 4039669"/>
              <a:gd name="connsiteX112" fmla="*/ 935002 w 4052235"/>
              <a:gd name="connsiteY112" fmla="*/ 1956164 h 4039669"/>
              <a:gd name="connsiteX113" fmla="*/ 596958 w 4052235"/>
              <a:gd name="connsiteY113" fmla="*/ 2271136 h 4039669"/>
              <a:gd name="connsiteX114" fmla="*/ 566296 w 4052235"/>
              <a:gd name="connsiteY114" fmla="*/ 2426420 h 4039669"/>
              <a:gd name="connsiteX115" fmla="*/ 644470 w 4052235"/>
              <a:gd name="connsiteY115" fmla="*/ 2639235 h 4039669"/>
              <a:gd name="connsiteX116" fmla="*/ 766512 w 4052235"/>
              <a:gd name="connsiteY116" fmla="*/ 2853416 h 4039669"/>
              <a:gd name="connsiteX117" fmla="*/ 1168309 w 4052235"/>
              <a:gd name="connsiteY117" fmla="*/ 3175522 h 4039669"/>
              <a:gd name="connsiteX118" fmla="*/ 1259841 w 4052235"/>
              <a:gd name="connsiteY118" fmla="*/ 3177798 h 4039669"/>
              <a:gd name="connsiteX119" fmla="*/ 1637048 w 4052235"/>
              <a:gd name="connsiteY119" fmla="*/ 2873756 h 4039669"/>
              <a:gd name="connsiteX120" fmla="*/ 1664978 w 4052235"/>
              <a:gd name="connsiteY120" fmla="*/ 2828825 h 40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052235" h="4039669">
                <a:moveTo>
                  <a:pt x="1664522" y="4008413"/>
                </a:moveTo>
                <a:cubicBezTo>
                  <a:pt x="1485254" y="3962875"/>
                  <a:pt x="1352587" y="3853584"/>
                  <a:pt x="1227660" y="3729568"/>
                </a:cubicBezTo>
                <a:cubicBezTo>
                  <a:pt x="1196239" y="3698299"/>
                  <a:pt x="1150853" y="3677958"/>
                  <a:pt x="1108351" y="3661413"/>
                </a:cubicBezTo>
                <a:cubicBezTo>
                  <a:pt x="960959" y="3603580"/>
                  <a:pt x="810684" y="3552577"/>
                  <a:pt x="664203" y="3492315"/>
                </a:cubicBezTo>
                <a:cubicBezTo>
                  <a:pt x="619879" y="3474100"/>
                  <a:pt x="584207" y="3434633"/>
                  <a:pt x="546714" y="3395622"/>
                </a:cubicBezTo>
                <a:cubicBezTo>
                  <a:pt x="685606" y="3406855"/>
                  <a:pt x="816452" y="3390309"/>
                  <a:pt x="941985" y="3337789"/>
                </a:cubicBezTo>
                <a:cubicBezTo>
                  <a:pt x="866999" y="3176584"/>
                  <a:pt x="795049" y="3020996"/>
                  <a:pt x="721884" y="2865863"/>
                </a:cubicBezTo>
                <a:cubicBezTo>
                  <a:pt x="715813" y="2853112"/>
                  <a:pt x="703214" y="2842335"/>
                  <a:pt x="691222" y="2833834"/>
                </a:cubicBezTo>
                <a:cubicBezTo>
                  <a:pt x="583752" y="2758241"/>
                  <a:pt x="475827" y="2683255"/>
                  <a:pt x="356214" y="2599769"/>
                </a:cubicBezTo>
                <a:cubicBezTo>
                  <a:pt x="310675" y="2709971"/>
                  <a:pt x="266048" y="2818048"/>
                  <a:pt x="221269" y="2926277"/>
                </a:cubicBezTo>
                <a:lnTo>
                  <a:pt x="204268" y="2932197"/>
                </a:lnTo>
                <a:cubicBezTo>
                  <a:pt x="180437" y="2835352"/>
                  <a:pt x="152051" y="2739267"/>
                  <a:pt x="134443" y="2641208"/>
                </a:cubicBezTo>
                <a:cubicBezTo>
                  <a:pt x="121541" y="2569562"/>
                  <a:pt x="126095" y="2494879"/>
                  <a:pt x="116835" y="2422322"/>
                </a:cubicBezTo>
                <a:cubicBezTo>
                  <a:pt x="111978" y="2384374"/>
                  <a:pt x="94825" y="2347791"/>
                  <a:pt x="81467" y="2311209"/>
                </a:cubicBezTo>
                <a:cubicBezTo>
                  <a:pt x="77217" y="2299673"/>
                  <a:pt x="67350" y="2290261"/>
                  <a:pt x="60671" y="2279636"/>
                </a:cubicBezTo>
                <a:cubicBezTo>
                  <a:pt x="-32530" y="2131637"/>
                  <a:pt x="-25547" y="2112663"/>
                  <a:pt x="132166" y="2033275"/>
                </a:cubicBezTo>
                <a:cubicBezTo>
                  <a:pt x="159793" y="2019462"/>
                  <a:pt x="184535" y="1988648"/>
                  <a:pt x="198045" y="1959959"/>
                </a:cubicBezTo>
                <a:cubicBezTo>
                  <a:pt x="254512" y="1838979"/>
                  <a:pt x="308095" y="1716330"/>
                  <a:pt x="358187" y="1592618"/>
                </a:cubicBezTo>
                <a:cubicBezTo>
                  <a:pt x="368509" y="1567117"/>
                  <a:pt x="368509" y="1529927"/>
                  <a:pt x="357580" y="1505033"/>
                </a:cubicBezTo>
                <a:cubicBezTo>
                  <a:pt x="328284" y="1439003"/>
                  <a:pt x="290335" y="1376768"/>
                  <a:pt x="247833" y="1298139"/>
                </a:cubicBezTo>
                <a:cubicBezTo>
                  <a:pt x="171784" y="1412743"/>
                  <a:pt x="102870" y="1516570"/>
                  <a:pt x="33956" y="1620396"/>
                </a:cubicBezTo>
                <a:cubicBezTo>
                  <a:pt x="111522" y="1128130"/>
                  <a:pt x="363651" y="739235"/>
                  <a:pt x="748296" y="427906"/>
                </a:cubicBezTo>
                <a:cubicBezTo>
                  <a:pt x="691222" y="533706"/>
                  <a:pt x="634148" y="639506"/>
                  <a:pt x="577073" y="745155"/>
                </a:cubicBezTo>
                <a:cubicBezTo>
                  <a:pt x="707160" y="727395"/>
                  <a:pt x="834819" y="747432"/>
                  <a:pt x="932574" y="630399"/>
                </a:cubicBezTo>
                <a:cubicBezTo>
                  <a:pt x="1022132" y="523232"/>
                  <a:pt x="1140986" y="440657"/>
                  <a:pt x="1254073" y="341232"/>
                </a:cubicBezTo>
                <a:cubicBezTo>
                  <a:pt x="1217642" y="289622"/>
                  <a:pt x="1177720" y="232851"/>
                  <a:pt x="1128995" y="163785"/>
                </a:cubicBezTo>
                <a:cubicBezTo>
                  <a:pt x="1208383" y="153160"/>
                  <a:pt x="1278056" y="132212"/>
                  <a:pt x="1346211" y="136766"/>
                </a:cubicBezTo>
                <a:cubicBezTo>
                  <a:pt x="1579821" y="152249"/>
                  <a:pt x="1799467" y="87737"/>
                  <a:pt x="2023210" y="39163"/>
                </a:cubicBezTo>
                <a:cubicBezTo>
                  <a:pt x="2149047" y="11840"/>
                  <a:pt x="2280956" y="12143"/>
                  <a:pt x="2410132" y="0"/>
                </a:cubicBezTo>
                <a:cubicBezTo>
                  <a:pt x="2410891" y="6375"/>
                  <a:pt x="2411498" y="12751"/>
                  <a:pt x="2412257" y="19126"/>
                </a:cubicBezTo>
                <a:cubicBezTo>
                  <a:pt x="2311618" y="76352"/>
                  <a:pt x="2211131" y="133578"/>
                  <a:pt x="2110492" y="190653"/>
                </a:cubicBezTo>
                <a:cubicBezTo>
                  <a:pt x="2111858" y="199001"/>
                  <a:pt x="2113224" y="207350"/>
                  <a:pt x="2114590" y="215699"/>
                </a:cubicBezTo>
                <a:cubicBezTo>
                  <a:pt x="2477529" y="331517"/>
                  <a:pt x="2840315" y="447487"/>
                  <a:pt x="3216004" y="567404"/>
                </a:cubicBezTo>
                <a:cubicBezTo>
                  <a:pt x="3224049" y="512000"/>
                  <a:pt x="3233005" y="449309"/>
                  <a:pt x="3244086" y="373109"/>
                </a:cubicBezTo>
                <a:cubicBezTo>
                  <a:pt x="3268069" y="396333"/>
                  <a:pt x="3292053" y="412879"/>
                  <a:pt x="3307384" y="435344"/>
                </a:cubicBezTo>
                <a:cubicBezTo>
                  <a:pt x="3463124" y="664552"/>
                  <a:pt x="3632071" y="883287"/>
                  <a:pt x="3815134" y="1091699"/>
                </a:cubicBezTo>
                <a:cubicBezTo>
                  <a:pt x="3868261" y="1152113"/>
                  <a:pt x="3900138" y="1231198"/>
                  <a:pt x="3950685" y="1316658"/>
                </a:cubicBezTo>
                <a:cubicBezTo>
                  <a:pt x="3855207" y="1280227"/>
                  <a:pt x="3779917" y="1251386"/>
                  <a:pt x="3701592" y="1221483"/>
                </a:cubicBezTo>
                <a:cubicBezTo>
                  <a:pt x="3736201" y="1607190"/>
                  <a:pt x="3769444" y="1977111"/>
                  <a:pt x="3804963" y="2372078"/>
                </a:cubicBezTo>
                <a:cubicBezTo>
                  <a:pt x="3893611" y="2303771"/>
                  <a:pt x="3971026" y="2244116"/>
                  <a:pt x="4052235" y="2181577"/>
                </a:cubicBezTo>
                <a:cubicBezTo>
                  <a:pt x="4024761" y="2352952"/>
                  <a:pt x="3966168" y="2511273"/>
                  <a:pt x="3872208" y="2652745"/>
                </a:cubicBezTo>
                <a:cubicBezTo>
                  <a:pt x="3814678" y="2739571"/>
                  <a:pt x="3783257" y="2829584"/>
                  <a:pt x="3764283" y="2930527"/>
                </a:cubicBezTo>
                <a:cubicBezTo>
                  <a:pt x="3746371" y="3025550"/>
                  <a:pt x="3708878" y="3116929"/>
                  <a:pt x="3676242" y="3221970"/>
                </a:cubicBezTo>
                <a:cubicBezTo>
                  <a:pt x="3623266" y="3168994"/>
                  <a:pt x="3586988" y="3127403"/>
                  <a:pt x="3544789" y="3092794"/>
                </a:cubicBezTo>
                <a:cubicBezTo>
                  <a:pt x="3527636" y="3078829"/>
                  <a:pt x="3492117" y="3068355"/>
                  <a:pt x="3474660" y="3076704"/>
                </a:cubicBezTo>
                <a:cubicBezTo>
                  <a:pt x="3307080" y="3156851"/>
                  <a:pt x="3141626" y="3241248"/>
                  <a:pt x="2968429" y="3328074"/>
                </a:cubicBezTo>
                <a:cubicBezTo>
                  <a:pt x="2964027" y="3420820"/>
                  <a:pt x="2958714" y="3531326"/>
                  <a:pt x="2952946" y="3650484"/>
                </a:cubicBezTo>
                <a:cubicBezTo>
                  <a:pt x="3114303" y="3625741"/>
                  <a:pt x="3262453" y="3562595"/>
                  <a:pt x="3413336" y="3477894"/>
                </a:cubicBezTo>
                <a:cubicBezTo>
                  <a:pt x="3244693" y="3759168"/>
                  <a:pt x="2452938" y="4078086"/>
                  <a:pt x="2035050" y="4035888"/>
                </a:cubicBezTo>
                <a:cubicBezTo>
                  <a:pt x="2134475" y="3991564"/>
                  <a:pt x="2225551" y="3951035"/>
                  <a:pt x="2326191" y="3906104"/>
                </a:cubicBezTo>
                <a:cubicBezTo>
                  <a:pt x="2228587" y="3836886"/>
                  <a:pt x="2144797" y="3777080"/>
                  <a:pt x="2060552" y="3717880"/>
                </a:cubicBezTo>
                <a:cubicBezTo>
                  <a:pt x="2052810" y="3712415"/>
                  <a:pt x="2042033" y="3708469"/>
                  <a:pt x="2032622" y="3708469"/>
                </a:cubicBezTo>
                <a:cubicBezTo>
                  <a:pt x="1894186" y="3707862"/>
                  <a:pt x="1755598" y="3708014"/>
                  <a:pt x="1603046" y="3708014"/>
                </a:cubicBezTo>
                <a:cubicBezTo>
                  <a:pt x="1624601" y="3813358"/>
                  <a:pt x="1643727" y="3905952"/>
                  <a:pt x="1664674" y="4008110"/>
                </a:cubicBezTo>
                <a:close/>
                <a:moveTo>
                  <a:pt x="2382354" y="3704219"/>
                </a:moveTo>
                <a:cubicBezTo>
                  <a:pt x="2407704" y="3704219"/>
                  <a:pt x="2433508" y="3700879"/>
                  <a:pt x="2458099" y="3704826"/>
                </a:cubicBezTo>
                <a:cubicBezTo>
                  <a:pt x="2552818" y="3719701"/>
                  <a:pt x="2625072" y="3684941"/>
                  <a:pt x="2680628" y="3609651"/>
                </a:cubicBezTo>
                <a:cubicBezTo>
                  <a:pt x="2851548" y="3378318"/>
                  <a:pt x="3022468" y="3147136"/>
                  <a:pt x="3193691" y="2915955"/>
                </a:cubicBezTo>
                <a:cubicBezTo>
                  <a:pt x="3215549" y="2886355"/>
                  <a:pt x="3212209" y="2866774"/>
                  <a:pt x="3183065" y="2840058"/>
                </a:cubicBezTo>
                <a:cubicBezTo>
                  <a:pt x="3060112" y="2727579"/>
                  <a:pt x="2940803" y="2611153"/>
                  <a:pt x="2819368" y="2497156"/>
                </a:cubicBezTo>
                <a:cubicBezTo>
                  <a:pt x="2805251" y="2483798"/>
                  <a:pt x="2787339" y="2471048"/>
                  <a:pt x="2768972" y="2466342"/>
                </a:cubicBezTo>
                <a:cubicBezTo>
                  <a:pt x="2549327" y="2409420"/>
                  <a:pt x="2329226" y="2354470"/>
                  <a:pt x="2109277" y="2298155"/>
                </a:cubicBezTo>
                <a:cubicBezTo>
                  <a:pt x="2060703" y="2285708"/>
                  <a:pt x="2028220" y="2299673"/>
                  <a:pt x="2003174" y="2344604"/>
                </a:cubicBezTo>
                <a:cubicBezTo>
                  <a:pt x="1934411" y="2468164"/>
                  <a:pt x="1861854" y="2589750"/>
                  <a:pt x="1792636" y="2713007"/>
                </a:cubicBezTo>
                <a:cubicBezTo>
                  <a:pt x="1761822" y="2767804"/>
                  <a:pt x="1722052" y="2822298"/>
                  <a:pt x="1709453" y="2881801"/>
                </a:cubicBezTo>
                <a:cubicBezTo>
                  <a:pt x="1672871" y="3054390"/>
                  <a:pt x="1645852" y="3229105"/>
                  <a:pt x="1620502" y="3403819"/>
                </a:cubicBezTo>
                <a:cubicBezTo>
                  <a:pt x="1616859" y="3428713"/>
                  <a:pt x="1635682" y="3471367"/>
                  <a:pt x="1656781" y="3483055"/>
                </a:cubicBezTo>
                <a:cubicBezTo>
                  <a:pt x="1882498" y="3608133"/>
                  <a:pt x="2106545" y="3742167"/>
                  <a:pt x="2382202" y="3704370"/>
                </a:cubicBezTo>
                <a:close/>
                <a:moveTo>
                  <a:pt x="460040" y="1940225"/>
                </a:moveTo>
                <a:cubicBezTo>
                  <a:pt x="532446" y="1929448"/>
                  <a:pt x="597110" y="1919278"/>
                  <a:pt x="661926" y="1910322"/>
                </a:cubicBezTo>
                <a:cubicBezTo>
                  <a:pt x="774101" y="1894687"/>
                  <a:pt x="891134" y="1894991"/>
                  <a:pt x="997541" y="1861293"/>
                </a:cubicBezTo>
                <a:cubicBezTo>
                  <a:pt x="1165577" y="1808165"/>
                  <a:pt x="1325871" y="1731054"/>
                  <a:pt x="1490719" y="1667452"/>
                </a:cubicBezTo>
                <a:cubicBezTo>
                  <a:pt x="1540355" y="1648326"/>
                  <a:pt x="1557052" y="1619486"/>
                  <a:pt x="1562821" y="1566965"/>
                </a:cubicBezTo>
                <a:cubicBezTo>
                  <a:pt x="1583464" y="1376312"/>
                  <a:pt x="1612305" y="1186722"/>
                  <a:pt x="1634771" y="996221"/>
                </a:cubicBezTo>
                <a:cubicBezTo>
                  <a:pt x="1637807" y="970416"/>
                  <a:pt x="1628851" y="937781"/>
                  <a:pt x="1614127" y="915922"/>
                </a:cubicBezTo>
                <a:cubicBezTo>
                  <a:pt x="1546275" y="815435"/>
                  <a:pt x="1470986" y="719805"/>
                  <a:pt x="1405714" y="617800"/>
                </a:cubicBezTo>
                <a:cubicBezTo>
                  <a:pt x="1373838" y="567860"/>
                  <a:pt x="1343024" y="559359"/>
                  <a:pt x="1287619" y="573021"/>
                </a:cubicBezTo>
                <a:cubicBezTo>
                  <a:pt x="987068" y="647400"/>
                  <a:pt x="732206" y="798434"/>
                  <a:pt x="518633" y="1020660"/>
                </a:cubicBezTo>
                <a:cubicBezTo>
                  <a:pt x="496926" y="1043277"/>
                  <a:pt x="475979" y="1072270"/>
                  <a:pt x="468085" y="1101870"/>
                </a:cubicBezTo>
                <a:cubicBezTo>
                  <a:pt x="393403" y="1378286"/>
                  <a:pt x="401600" y="1656068"/>
                  <a:pt x="460344" y="1940225"/>
                </a:cubicBezTo>
                <a:close/>
                <a:moveTo>
                  <a:pt x="3180636" y="2470289"/>
                </a:moveTo>
                <a:cubicBezTo>
                  <a:pt x="3250917" y="2466646"/>
                  <a:pt x="3327117" y="2466342"/>
                  <a:pt x="3401951" y="2456627"/>
                </a:cubicBezTo>
                <a:cubicBezTo>
                  <a:pt x="3425631" y="2453591"/>
                  <a:pt x="3456294" y="2429608"/>
                  <a:pt x="3466312" y="2407446"/>
                </a:cubicBezTo>
                <a:cubicBezTo>
                  <a:pt x="3546004" y="2230303"/>
                  <a:pt x="3620382" y="2050731"/>
                  <a:pt x="3699163" y="1873285"/>
                </a:cubicBezTo>
                <a:cubicBezTo>
                  <a:pt x="3720718" y="1824711"/>
                  <a:pt x="3720111" y="1783726"/>
                  <a:pt x="3692029" y="1738340"/>
                </a:cubicBezTo>
                <a:cubicBezTo>
                  <a:pt x="3593515" y="1579716"/>
                  <a:pt x="3495912" y="1420332"/>
                  <a:pt x="3400889" y="1259583"/>
                </a:cubicBezTo>
                <a:cubicBezTo>
                  <a:pt x="3374021" y="1214197"/>
                  <a:pt x="3341234" y="1194919"/>
                  <a:pt x="3290080" y="1203875"/>
                </a:cubicBezTo>
                <a:cubicBezTo>
                  <a:pt x="3128571" y="1231805"/>
                  <a:pt x="2966759" y="1258065"/>
                  <a:pt x="2805858" y="1288879"/>
                </a:cubicBezTo>
                <a:cubicBezTo>
                  <a:pt x="2781875" y="1293433"/>
                  <a:pt x="2756981" y="1315291"/>
                  <a:pt x="2740739" y="1335632"/>
                </a:cubicBezTo>
                <a:cubicBezTo>
                  <a:pt x="2610500" y="1499872"/>
                  <a:pt x="2482993" y="1666390"/>
                  <a:pt x="2352602" y="1830630"/>
                </a:cubicBezTo>
                <a:cubicBezTo>
                  <a:pt x="2319512" y="1872374"/>
                  <a:pt x="2321333" y="1904099"/>
                  <a:pt x="2357460" y="1942199"/>
                </a:cubicBezTo>
                <a:cubicBezTo>
                  <a:pt x="2496503" y="2088831"/>
                  <a:pt x="2631903" y="2239107"/>
                  <a:pt x="2773526" y="2383311"/>
                </a:cubicBezTo>
                <a:cubicBezTo>
                  <a:pt x="2803733" y="2413973"/>
                  <a:pt x="2852762" y="2434769"/>
                  <a:pt x="2896175" y="2442055"/>
                </a:cubicBezTo>
                <a:cubicBezTo>
                  <a:pt x="2988010" y="2457538"/>
                  <a:pt x="3081819" y="2461181"/>
                  <a:pt x="3180636" y="2470289"/>
                </a:cubicBezTo>
                <a:close/>
                <a:moveTo>
                  <a:pt x="2434419" y="395574"/>
                </a:moveTo>
                <a:cubicBezTo>
                  <a:pt x="2268509" y="410602"/>
                  <a:pt x="2102295" y="423049"/>
                  <a:pt x="1936992" y="442934"/>
                </a:cubicBezTo>
                <a:cubicBezTo>
                  <a:pt x="1906178" y="446728"/>
                  <a:pt x="1863979" y="474507"/>
                  <a:pt x="1852595" y="501830"/>
                </a:cubicBezTo>
                <a:cubicBezTo>
                  <a:pt x="1797342" y="633890"/>
                  <a:pt x="1748009" y="768683"/>
                  <a:pt x="1703533" y="904841"/>
                </a:cubicBezTo>
                <a:cubicBezTo>
                  <a:pt x="1694274" y="933227"/>
                  <a:pt x="1706114" y="975881"/>
                  <a:pt x="1722204" y="1003963"/>
                </a:cubicBezTo>
                <a:cubicBezTo>
                  <a:pt x="1800833" y="1142095"/>
                  <a:pt x="1884927" y="1277191"/>
                  <a:pt x="1965225" y="1414413"/>
                </a:cubicBezTo>
                <a:cubicBezTo>
                  <a:pt x="1992093" y="1460254"/>
                  <a:pt x="2020934" y="1474675"/>
                  <a:pt x="2076035" y="1457370"/>
                </a:cubicBezTo>
                <a:cubicBezTo>
                  <a:pt x="2287483" y="1390581"/>
                  <a:pt x="2500905" y="1329864"/>
                  <a:pt x="2713112" y="1265351"/>
                </a:cubicBezTo>
                <a:cubicBezTo>
                  <a:pt x="2736033" y="1258369"/>
                  <a:pt x="2761383" y="1246377"/>
                  <a:pt x="2776562" y="1228769"/>
                </a:cubicBezTo>
                <a:cubicBezTo>
                  <a:pt x="2867334" y="1123728"/>
                  <a:pt x="2954919" y="1016106"/>
                  <a:pt x="3044629" y="910306"/>
                </a:cubicBezTo>
                <a:cubicBezTo>
                  <a:pt x="3077265" y="871750"/>
                  <a:pt x="3073622" y="841392"/>
                  <a:pt x="3035522" y="808301"/>
                </a:cubicBezTo>
                <a:cubicBezTo>
                  <a:pt x="2908015" y="697188"/>
                  <a:pt x="2782178" y="584253"/>
                  <a:pt x="2655431" y="472230"/>
                </a:cubicBezTo>
                <a:cubicBezTo>
                  <a:pt x="2592436" y="416370"/>
                  <a:pt x="2522763" y="380091"/>
                  <a:pt x="2434419" y="395422"/>
                </a:cubicBezTo>
                <a:close/>
                <a:moveTo>
                  <a:pt x="1664978" y="2828977"/>
                </a:moveTo>
                <a:cubicBezTo>
                  <a:pt x="1663004" y="2810762"/>
                  <a:pt x="1662701" y="2805753"/>
                  <a:pt x="1661942" y="2800743"/>
                </a:cubicBezTo>
                <a:cubicBezTo>
                  <a:pt x="1632038" y="2596126"/>
                  <a:pt x="1603957" y="2391204"/>
                  <a:pt x="1569651" y="2187345"/>
                </a:cubicBezTo>
                <a:cubicBezTo>
                  <a:pt x="1565097" y="2160782"/>
                  <a:pt x="1532310" y="2128298"/>
                  <a:pt x="1505291" y="2117824"/>
                </a:cubicBezTo>
                <a:cubicBezTo>
                  <a:pt x="1345300" y="2055892"/>
                  <a:pt x="1183792" y="1997907"/>
                  <a:pt x="1021221" y="1943110"/>
                </a:cubicBezTo>
                <a:cubicBezTo>
                  <a:pt x="996175" y="1934609"/>
                  <a:pt x="953673" y="1939618"/>
                  <a:pt x="935002" y="1956164"/>
                </a:cubicBezTo>
                <a:cubicBezTo>
                  <a:pt x="819943" y="2058473"/>
                  <a:pt x="710348" y="2166853"/>
                  <a:pt x="596958" y="2271136"/>
                </a:cubicBezTo>
                <a:cubicBezTo>
                  <a:pt x="547018" y="2316977"/>
                  <a:pt x="540339" y="2365248"/>
                  <a:pt x="566296" y="2426420"/>
                </a:cubicBezTo>
                <a:cubicBezTo>
                  <a:pt x="595592" y="2495942"/>
                  <a:pt x="613048" y="2570776"/>
                  <a:pt x="644470" y="2639235"/>
                </a:cubicBezTo>
                <a:cubicBezTo>
                  <a:pt x="678927" y="2714069"/>
                  <a:pt x="709134" y="2799529"/>
                  <a:pt x="766512" y="2853416"/>
                </a:cubicBezTo>
                <a:cubicBezTo>
                  <a:pt x="891438" y="2970600"/>
                  <a:pt x="1030936" y="3072454"/>
                  <a:pt x="1168309" y="3175522"/>
                </a:cubicBezTo>
                <a:cubicBezTo>
                  <a:pt x="1188953" y="3191005"/>
                  <a:pt x="1240259" y="3192674"/>
                  <a:pt x="1259841" y="3177798"/>
                </a:cubicBezTo>
                <a:cubicBezTo>
                  <a:pt x="1388410" y="3080195"/>
                  <a:pt x="1512729" y="2976976"/>
                  <a:pt x="1637048" y="2873756"/>
                </a:cubicBezTo>
                <a:cubicBezTo>
                  <a:pt x="1652531" y="2861005"/>
                  <a:pt x="1659513" y="2838085"/>
                  <a:pt x="1664978" y="2828825"/>
                </a:cubicBezTo>
                <a:close/>
              </a:path>
            </a:pathLst>
          </a:custGeom>
          <a:gradFill>
            <a:gsLst>
              <a:gs pos="100000">
                <a:schemeClr val="bg1">
                  <a:alpha val="20000"/>
                </a:schemeClr>
              </a:gs>
              <a:gs pos="26000">
                <a:srgbClr val="00074B">
                  <a:alpha val="20000"/>
                </a:srgbClr>
              </a:gs>
            </a:gsLst>
            <a:lin ang="3600000" scaled="0"/>
          </a:gradFill>
          <a:ln w="15162" cap="flat">
            <a:noFill/>
            <a:prstDash val="solid"/>
            <a:miter/>
          </a:ln>
        </p:spPr>
        <p:txBody>
          <a:bodyPr rtlCol="0" anchor="ctr"/>
          <a:lstStyle/>
          <a:p>
            <a:endParaRPr lang="en-IN" dirty="0">
              <a:latin typeface="Source Sans Pro" panose="020B0503030403020204" pitchFamily="34" charset="0"/>
            </a:endParaRPr>
          </a:p>
        </p:txBody>
      </p:sp>
      <p:sp>
        <p:nvSpPr>
          <p:cNvPr id="7" name="TextBox 6">
            <a:extLst>
              <a:ext uri="{FF2B5EF4-FFF2-40B4-BE49-F238E27FC236}">
                <a16:creationId xmlns:a16="http://schemas.microsoft.com/office/drawing/2014/main" id="{BF4DE7BA-16CB-703E-2CA3-7F3635A44733}"/>
              </a:ext>
            </a:extLst>
          </p:cNvPr>
          <p:cNvSpPr txBox="1"/>
          <p:nvPr/>
        </p:nvSpPr>
        <p:spPr>
          <a:xfrm>
            <a:off x="1119555" y="2081110"/>
            <a:ext cx="3704230"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Data Cleaning:</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1119555" y="2733675"/>
            <a:ext cx="4539117" cy="1834541"/>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Change the data type</a:t>
            </a:r>
          </a:p>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Change NULL data</a:t>
            </a:r>
          </a:p>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Remove duplicate</a:t>
            </a:r>
          </a:p>
          <a:p>
            <a:pPr marL="342900" indent="-342900">
              <a:lnSpc>
                <a:spcPct val="120000"/>
              </a:lnSpc>
              <a:buFont typeface="Arial" panose="020B0604020202020204" pitchFamily="34" charset="0"/>
              <a:buChar char="•"/>
            </a:pPr>
            <a:r>
              <a:rPr lang="en-US" sz="2400">
                <a:solidFill>
                  <a:schemeClr val="bg1"/>
                </a:solidFill>
                <a:latin typeface="Source Sans Pro" panose="020B0503030403020204" pitchFamily="34" charset="0"/>
                <a:ea typeface="Source Code Pro" panose="020B0309030403020204" pitchFamily="49" charset="0"/>
              </a:rPr>
              <a:t>Joining table</a:t>
            </a:r>
            <a:endParaRPr lang="en-IN" sz="2400" dirty="0">
              <a:solidFill>
                <a:schemeClr val="bg1"/>
              </a:solidFill>
              <a:latin typeface="Source Sans Pro" panose="020B0503030403020204" pitchFamily="34" charset="0"/>
              <a:ea typeface="Source Code Pro" panose="020B0309030403020204" pitchFamily="49" charset="0"/>
            </a:endParaRPr>
          </a:p>
        </p:txBody>
      </p:sp>
      <p:pic>
        <p:nvPicPr>
          <p:cNvPr id="6" name="Picture 5">
            <a:extLst>
              <a:ext uri="{FF2B5EF4-FFF2-40B4-BE49-F238E27FC236}">
                <a16:creationId xmlns:a16="http://schemas.microsoft.com/office/drawing/2014/main" id="{8C717326-1CC6-7FE9-2017-FE3CABA5C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424" y="1842571"/>
            <a:ext cx="5880576" cy="4061272"/>
          </a:xfrm>
          <a:prstGeom prst="rect">
            <a:avLst/>
          </a:prstGeom>
        </p:spPr>
      </p:pic>
    </p:spTree>
    <p:extLst>
      <p:ext uri="{BB962C8B-B14F-4D97-AF65-F5344CB8AC3E}">
        <p14:creationId xmlns:p14="http://schemas.microsoft.com/office/powerpoint/2010/main" val="629352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9" y="188577"/>
            <a:ext cx="1263613" cy="1212752"/>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6820" y="91948"/>
            <a:ext cx="847742" cy="1186839"/>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321238" y="2081389"/>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Total Players</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197438" y="4045413"/>
            <a:ext cx="5340880"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A total of </a:t>
            </a:r>
            <a:r>
              <a:rPr lang="en-US" sz="2000">
                <a:solidFill>
                  <a:srgbClr val="FFC000"/>
                </a:solidFill>
                <a:latin typeface="Source Sans Pro" panose="020B0503030403020204" pitchFamily="34" charset="0"/>
                <a:ea typeface="Source Code Pro" panose="020B0309030403020204" pitchFamily="49" charset="0"/>
              </a:rPr>
              <a:t>25 players </a:t>
            </a:r>
            <a:r>
              <a:rPr lang="en-US" sz="2000">
                <a:solidFill>
                  <a:schemeClr val="bg1"/>
                </a:solidFill>
                <a:latin typeface="Source Sans Pro" panose="020B0503030403020204" pitchFamily="34" charset="0"/>
                <a:ea typeface="Source Code Pro" panose="020B0309030403020204" pitchFamily="49" charset="0"/>
              </a:rPr>
              <a:t>were registered by Real Madrid to participate in this competition</a:t>
            </a:r>
            <a:endParaRPr lang="en-IN" sz="2000" dirty="0">
              <a:solidFill>
                <a:schemeClr val="bg1"/>
              </a:solidFill>
              <a:latin typeface="Source Sans Pro" panose="020B0503030403020204" pitchFamily="34" charset="0"/>
              <a:ea typeface="Source Code Pro" panose="020B0309030403020204" pitchFamily="49" charset="0"/>
            </a:endParaRPr>
          </a:p>
        </p:txBody>
      </p:sp>
      <p:pic>
        <p:nvPicPr>
          <p:cNvPr id="8" name="Picture 7">
            <a:extLst>
              <a:ext uri="{FF2B5EF4-FFF2-40B4-BE49-F238E27FC236}">
                <a16:creationId xmlns:a16="http://schemas.microsoft.com/office/drawing/2014/main" id="{86D31D48-4709-DB4E-A9B0-0C73EA290C2B}"/>
              </a:ext>
            </a:extLst>
          </p:cNvPr>
          <p:cNvPicPr>
            <a:picLocks noChangeAspect="1"/>
          </p:cNvPicPr>
          <p:nvPr/>
        </p:nvPicPr>
        <p:blipFill rotWithShape="1">
          <a:blip r:embed="rId4">
            <a:extLst>
              <a:ext uri="{28A0092B-C50C-407E-A947-70E740481C1C}">
                <a14:useLocalDpi xmlns:a14="http://schemas.microsoft.com/office/drawing/2010/main" val="0"/>
              </a:ext>
            </a:extLst>
          </a:blip>
          <a:srcRect t="43478" r="90988" b="41304"/>
          <a:stretch/>
        </p:blipFill>
        <p:spPr>
          <a:xfrm>
            <a:off x="8734410" y="2655135"/>
            <a:ext cx="1433319" cy="1361440"/>
          </a:xfrm>
          <a:prstGeom prst="rect">
            <a:avLst/>
          </a:prstGeom>
        </p:spPr>
      </p:pic>
      <p:sp>
        <p:nvSpPr>
          <p:cNvPr id="9" name="TextBox 8">
            <a:extLst>
              <a:ext uri="{FF2B5EF4-FFF2-40B4-BE49-F238E27FC236}">
                <a16:creationId xmlns:a16="http://schemas.microsoft.com/office/drawing/2014/main" id="{8BC5A431-8E54-2618-50F5-B1D37A603CBF}"/>
              </a:ext>
            </a:extLst>
          </p:cNvPr>
          <p:cNvSpPr txBox="1"/>
          <p:nvPr/>
        </p:nvSpPr>
        <p:spPr>
          <a:xfrm>
            <a:off x="8438195" y="2081387"/>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Total Goals</a:t>
            </a:r>
            <a:endParaRPr lang="en-IN" sz="2800" dirty="0">
              <a:solidFill>
                <a:schemeClr val="bg1"/>
              </a:solidFill>
              <a:latin typeface="Source Sans Pro" panose="020B0503030403020204" pitchFamily="34" charset="0"/>
              <a:ea typeface="Source Code Pro" panose="020B0309030403020204" pitchFamily="49" charset="0"/>
            </a:endParaRPr>
          </a:p>
        </p:txBody>
      </p:sp>
      <p:pic>
        <p:nvPicPr>
          <p:cNvPr id="11" name="Picture 10">
            <a:extLst>
              <a:ext uri="{FF2B5EF4-FFF2-40B4-BE49-F238E27FC236}">
                <a16:creationId xmlns:a16="http://schemas.microsoft.com/office/drawing/2014/main" id="{4227DF02-F0B1-8855-B875-98A15E9ACFD5}"/>
              </a:ext>
            </a:extLst>
          </p:cNvPr>
          <p:cNvPicPr>
            <a:picLocks noChangeAspect="1"/>
          </p:cNvPicPr>
          <p:nvPr/>
        </p:nvPicPr>
        <p:blipFill rotWithShape="1">
          <a:blip r:embed="rId4">
            <a:extLst>
              <a:ext uri="{28A0092B-C50C-407E-A947-70E740481C1C}">
                <a14:useLocalDpi xmlns:a14="http://schemas.microsoft.com/office/drawing/2010/main" val="0"/>
              </a:ext>
            </a:extLst>
          </a:blip>
          <a:srcRect t="28551" r="90988" b="56522"/>
          <a:stretch/>
        </p:blipFill>
        <p:spPr>
          <a:xfrm>
            <a:off x="660899" y="2655135"/>
            <a:ext cx="1461150" cy="1361440"/>
          </a:xfrm>
          <a:prstGeom prst="rect">
            <a:avLst/>
          </a:prstGeom>
        </p:spPr>
      </p:pic>
      <p:sp>
        <p:nvSpPr>
          <p:cNvPr id="12" name="TextBox 11">
            <a:extLst>
              <a:ext uri="{FF2B5EF4-FFF2-40B4-BE49-F238E27FC236}">
                <a16:creationId xmlns:a16="http://schemas.microsoft.com/office/drawing/2014/main" id="{8F7F511C-DCF9-9858-8C47-95CCFA2EF1E1}"/>
              </a:ext>
            </a:extLst>
          </p:cNvPr>
          <p:cNvSpPr txBox="1"/>
          <p:nvPr/>
        </p:nvSpPr>
        <p:spPr>
          <a:xfrm>
            <a:off x="6918735" y="4045413"/>
            <a:ext cx="5340880" cy="436145"/>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A total of </a:t>
            </a:r>
            <a:r>
              <a:rPr lang="en-US" sz="2000">
                <a:solidFill>
                  <a:srgbClr val="FFC000"/>
                </a:solidFill>
                <a:latin typeface="Source Sans Pro" panose="020B0503030403020204" pitchFamily="34" charset="0"/>
                <a:ea typeface="Source Code Pro" panose="020B0309030403020204" pitchFamily="49" charset="0"/>
              </a:rPr>
              <a:t>28 goals </a:t>
            </a:r>
            <a:r>
              <a:rPr lang="en-US" sz="2000">
                <a:solidFill>
                  <a:schemeClr val="bg1"/>
                </a:solidFill>
                <a:latin typeface="Source Sans Pro" panose="020B0503030403020204" pitchFamily="34" charset="0"/>
                <a:ea typeface="Source Code Pro" panose="020B0309030403020204" pitchFamily="49" charset="0"/>
              </a:rPr>
              <a:t>were scored by all players</a:t>
            </a:r>
            <a:endParaRPr lang="en-IN" sz="2000" dirty="0">
              <a:solidFill>
                <a:schemeClr val="bg1"/>
              </a:solidFill>
              <a:latin typeface="Source Sans Pro" panose="020B0503030403020204" pitchFamily="34" charset="0"/>
              <a:ea typeface="Source Code Pro" panose="020B0309030403020204" pitchFamily="49" charset="0"/>
            </a:endParaRPr>
          </a:p>
        </p:txBody>
      </p:sp>
    </p:spTree>
    <p:extLst>
      <p:ext uri="{BB962C8B-B14F-4D97-AF65-F5344CB8AC3E}">
        <p14:creationId xmlns:p14="http://schemas.microsoft.com/office/powerpoint/2010/main" val="195049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97438" y="1615191"/>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Players Goals</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104800" y="5329683"/>
            <a:ext cx="5340880" cy="805477"/>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Benzema</a:t>
            </a:r>
            <a:r>
              <a:rPr lang="en-US" sz="2000">
                <a:solidFill>
                  <a:schemeClr val="bg1"/>
                </a:solidFill>
                <a:latin typeface="Source Sans Pro" panose="020B0503030403020204" pitchFamily="34" charset="0"/>
                <a:ea typeface="Source Code Pro" panose="020B0309030403020204" pitchFamily="49" charset="0"/>
              </a:rPr>
              <a:t> is the team's top scorer with a total of </a:t>
            </a:r>
            <a:r>
              <a:rPr lang="en-US" sz="2000">
                <a:solidFill>
                  <a:srgbClr val="FFC000"/>
                </a:solidFill>
                <a:latin typeface="Source Sans Pro" panose="020B0503030403020204" pitchFamily="34" charset="0"/>
                <a:ea typeface="Source Code Pro" panose="020B0309030403020204" pitchFamily="49" charset="0"/>
              </a:rPr>
              <a:t>15 goals </a:t>
            </a:r>
            <a:r>
              <a:rPr lang="en-US" sz="2000">
                <a:solidFill>
                  <a:schemeClr val="bg1"/>
                </a:solidFill>
                <a:latin typeface="Source Sans Pro" panose="020B0503030403020204" pitchFamily="34" charset="0"/>
                <a:ea typeface="Source Code Pro" panose="020B0309030403020204" pitchFamily="49" charset="0"/>
              </a:rPr>
              <a:t>or </a:t>
            </a:r>
            <a:r>
              <a:rPr lang="en-US" sz="2000">
                <a:solidFill>
                  <a:srgbClr val="FFC000"/>
                </a:solidFill>
                <a:latin typeface="Source Sans Pro" panose="020B0503030403020204" pitchFamily="34" charset="0"/>
                <a:ea typeface="Source Code Pro" panose="020B0309030403020204" pitchFamily="49" charset="0"/>
              </a:rPr>
              <a:t>53.57% goal contributions.</a:t>
            </a:r>
            <a:endParaRPr lang="en-IN" sz="2000" dirty="0">
              <a:solidFill>
                <a:srgbClr val="FFC000"/>
              </a:solidFill>
              <a:latin typeface="Source Sans Pro" panose="020B0503030403020204" pitchFamily="34" charset="0"/>
              <a:ea typeface="Source Code Pro" panose="020B0309030403020204" pitchFamily="49" charset="0"/>
            </a:endParaRPr>
          </a:p>
        </p:txBody>
      </p:sp>
      <p:sp>
        <p:nvSpPr>
          <p:cNvPr id="9" name="TextBox 8">
            <a:extLst>
              <a:ext uri="{FF2B5EF4-FFF2-40B4-BE49-F238E27FC236}">
                <a16:creationId xmlns:a16="http://schemas.microsoft.com/office/drawing/2014/main" id="{8BC5A431-8E54-2618-50F5-B1D37A603CBF}"/>
              </a:ext>
            </a:extLst>
          </p:cNvPr>
          <p:cNvSpPr txBox="1"/>
          <p:nvPr/>
        </p:nvSpPr>
        <p:spPr>
          <a:xfrm>
            <a:off x="8253260" y="1615191"/>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Player Assists</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12" name="TextBox 11">
            <a:extLst>
              <a:ext uri="{FF2B5EF4-FFF2-40B4-BE49-F238E27FC236}">
                <a16:creationId xmlns:a16="http://schemas.microsoft.com/office/drawing/2014/main" id="{8F7F511C-DCF9-9858-8C47-95CCFA2EF1E1}"/>
              </a:ext>
            </a:extLst>
          </p:cNvPr>
          <p:cNvSpPr txBox="1"/>
          <p:nvPr/>
        </p:nvSpPr>
        <p:spPr>
          <a:xfrm>
            <a:off x="6871721" y="5296256"/>
            <a:ext cx="5340880" cy="805477"/>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Vinicius and Modric </a:t>
            </a:r>
            <a:r>
              <a:rPr lang="en-US" sz="2000">
                <a:solidFill>
                  <a:schemeClr val="bg1"/>
                </a:solidFill>
                <a:latin typeface="Source Sans Pro" panose="020B0503030403020204" pitchFamily="34" charset="0"/>
                <a:ea typeface="Source Code Pro" panose="020B0309030403020204" pitchFamily="49" charset="0"/>
              </a:rPr>
              <a:t>are the players who have made the </a:t>
            </a:r>
            <a:r>
              <a:rPr lang="en-US" sz="2000">
                <a:solidFill>
                  <a:srgbClr val="FFC000"/>
                </a:solidFill>
                <a:latin typeface="Source Sans Pro" panose="020B0503030403020204" pitchFamily="34" charset="0"/>
                <a:ea typeface="Source Code Pro" panose="020B0309030403020204" pitchFamily="49" charset="0"/>
              </a:rPr>
              <a:t>most assists </a:t>
            </a:r>
            <a:r>
              <a:rPr lang="en-US" sz="2000">
                <a:solidFill>
                  <a:schemeClr val="bg1"/>
                </a:solidFill>
                <a:latin typeface="Source Sans Pro" panose="020B0503030403020204" pitchFamily="34" charset="0"/>
                <a:ea typeface="Source Code Pro" panose="020B0309030403020204" pitchFamily="49" charset="0"/>
              </a:rPr>
              <a:t>for the team.</a:t>
            </a:r>
            <a:endParaRPr lang="en-IN" sz="2000" dirty="0">
              <a:solidFill>
                <a:schemeClr val="bg1"/>
              </a:solidFill>
              <a:latin typeface="Source Sans Pro" panose="020B0503030403020204" pitchFamily="34" charset="0"/>
              <a:ea typeface="Source Code Pro" panose="020B0309030403020204" pitchFamily="49" charset="0"/>
            </a:endParaRPr>
          </a:p>
        </p:txBody>
      </p:sp>
      <p:pic>
        <p:nvPicPr>
          <p:cNvPr id="5" name="Picture 4">
            <a:extLst>
              <a:ext uri="{FF2B5EF4-FFF2-40B4-BE49-F238E27FC236}">
                <a16:creationId xmlns:a16="http://schemas.microsoft.com/office/drawing/2014/main" id="{C92611DF-4224-DFFC-841A-4066138C4B18}"/>
              </a:ext>
            </a:extLst>
          </p:cNvPr>
          <p:cNvPicPr>
            <a:picLocks noChangeAspect="1"/>
          </p:cNvPicPr>
          <p:nvPr/>
        </p:nvPicPr>
        <p:blipFill rotWithShape="1">
          <a:blip r:embed="rId4">
            <a:extLst>
              <a:ext uri="{28A0092B-C50C-407E-A947-70E740481C1C}">
                <a14:useLocalDpi xmlns:a14="http://schemas.microsoft.com/office/drawing/2010/main" val="0"/>
              </a:ext>
            </a:extLst>
          </a:blip>
          <a:srcRect l="41124" t="27565" r="35112" b="39025"/>
          <a:stretch/>
        </p:blipFill>
        <p:spPr>
          <a:xfrm>
            <a:off x="197438" y="2283386"/>
            <a:ext cx="3624549" cy="2866333"/>
          </a:xfrm>
          <a:prstGeom prst="rect">
            <a:avLst/>
          </a:prstGeom>
        </p:spPr>
      </p:pic>
      <p:pic>
        <p:nvPicPr>
          <p:cNvPr id="10" name="Picture 9">
            <a:extLst>
              <a:ext uri="{FF2B5EF4-FFF2-40B4-BE49-F238E27FC236}">
                <a16:creationId xmlns:a16="http://schemas.microsoft.com/office/drawing/2014/main" id="{BB8A5938-0553-11BC-EDB5-B1299FFAD3AF}"/>
              </a:ext>
            </a:extLst>
          </p:cNvPr>
          <p:cNvPicPr>
            <a:picLocks noChangeAspect="1"/>
          </p:cNvPicPr>
          <p:nvPr/>
        </p:nvPicPr>
        <p:blipFill rotWithShape="1">
          <a:blip r:embed="rId4">
            <a:extLst>
              <a:ext uri="{28A0092B-C50C-407E-A947-70E740481C1C}">
                <a14:useLocalDpi xmlns:a14="http://schemas.microsoft.com/office/drawing/2010/main" val="0"/>
              </a:ext>
            </a:extLst>
          </a:blip>
          <a:srcRect l="9562" t="26096" r="63006" b="39925"/>
          <a:stretch/>
        </p:blipFill>
        <p:spPr>
          <a:xfrm>
            <a:off x="7322196" y="2188938"/>
            <a:ext cx="4113991" cy="2866333"/>
          </a:xfrm>
          <a:prstGeom prst="rect">
            <a:avLst/>
          </a:prstGeom>
        </p:spPr>
      </p:pic>
    </p:spTree>
    <p:extLst>
      <p:ext uri="{BB962C8B-B14F-4D97-AF65-F5344CB8AC3E}">
        <p14:creationId xmlns:p14="http://schemas.microsoft.com/office/powerpoint/2010/main" val="5826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97438" y="1615191"/>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Players G/A</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6653682" y="3314618"/>
            <a:ext cx="5340880" cy="1544141"/>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Benzema </a:t>
            </a:r>
            <a:r>
              <a:rPr lang="en-US" sz="2000">
                <a:solidFill>
                  <a:schemeClr val="bg1"/>
                </a:solidFill>
                <a:latin typeface="Source Sans Pro" panose="020B0503030403020204" pitchFamily="34" charset="0"/>
                <a:ea typeface="Source Code Pro" panose="020B0309030403020204" pitchFamily="49" charset="0"/>
              </a:rPr>
              <a:t>and</a:t>
            </a:r>
            <a:r>
              <a:rPr lang="en-US" sz="2000" b="1">
                <a:solidFill>
                  <a:schemeClr val="bg1"/>
                </a:solidFill>
                <a:latin typeface="Source Sans Pro" panose="020B0503030403020204" pitchFamily="34" charset="0"/>
                <a:ea typeface="Source Code Pro" panose="020B0309030403020204" pitchFamily="49" charset="0"/>
              </a:rPr>
              <a:t> Vinicius </a:t>
            </a:r>
            <a:r>
              <a:rPr lang="en-US" sz="2000">
                <a:solidFill>
                  <a:schemeClr val="bg1"/>
                </a:solidFill>
                <a:latin typeface="Source Sans Pro" panose="020B0503030403020204" pitchFamily="34" charset="0"/>
                <a:ea typeface="Source Code Pro" panose="020B0309030403020204" pitchFamily="49" charset="0"/>
              </a:rPr>
              <a:t>became the players who contributed the most to Real Madrid up front with a total of </a:t>
            </a:r>
            <a:r>
              <a:rPr lang="en-US" sz="2000">
                <a:solidFill>
                  <a:srgbClr val="FFC000"/>
                </a:solidFill>
                <a:latin typeface="Source Sans Pro" panose="020B0503030403020204" pitchFamily="34" charset="0"/>
                <a:ea typeface="Source Code Pro" panose="020B0309030403020204" pitchFamily="49" charset="0"/>
              </a:rPr>
              <a:t>16</a:t>
            </a:r>
            <a:r>
              <a:rPr lang="en-US" sz="2000">
                <a:solidFill>
                  <a:schemeClr val="bg1"/>
                </a:solidFill>
                <a:latin typeface="Source Sans Pro" panose="020B0503030403020204" pitchFamily="34" charset="0"/>
                <a:ea typeface="Source Code Pro" panose="020B0309030403020204" pitchFamily="49" charset="0"/>
              </a:rPr>
              <a:t> and </a:t>
            </a:r>
            <a:r>
              <a:rPr lang="en-US" sz="2000">
                <a:solidFill>
                  <a:srgbClr val="FFC000"/>
                </a:solidFill>
                <a:latin typeface="Source Sans Pro" panose="020B0503030403020204" pitchFamily="34" charset="0"/>
                <a:ea typeface="Source Code Pro" panose="020B0309030403020204" pitchFamily="49" charset="0"/>
              </a:rPr>
              <a:t>10 goals/assists </a:t>
            </a:r>
            <a:r>
              <a:rPr lang="en-US" sz="2000">
                <a:solidFill>
                  <a:schemeClr val="bg1"/>
                </a:solidFill>
                <a:latin typeface="Source Sans Pro" panose="020B0503030403020204" pitchFamily="34" charset="0"/>
                <a:ea typeface="Source Code Pro" panose="020B0309030403020204" pitchFamily="49" charset="0"/>
              </a:rPr>
              <a:t>contributions.</a:t>
            </a:r>
            <a:endParaRPr lang="en-IN" sz="2000" dirty="0">
              <a:solidFill>
                <a:srgbClr val="FFC000"/>
              </a:solidFill>
              <a:latin typeface="Source Sans Pro" panose="020B0503030403020204" pitchFamily="34" charset="0"/>
              <a:ea typeface="Source Code Pro" panose="020B0309030403020204" pitchFamily="49" charset="0"/>
            </a:endParaRPr>
          </a:p>
        </p:txBody>
      </p:sp>
      <p:pic>
        <p:nvPicPr>
          <p:cNvPr id="6" name="Picture 5">
            <a:extLst>
              <a:ext uri="{FF2B5EF4-FFF2-40B4-BE49-F238E27FC236}">
                <a16:creationId xmlns:a16="http://schemas.microsoft.com/office/drawing/2014/main" id="{5E226CF9-1633-6A93-CD5A-504AE66900DB}"/>
              </a:ext>
            </a:extLst>
          </p:cNvPr>
          <p:cNvPicPr>
            <a:picLocks noChangeAspect="1"/>
          </p:cNvPicPr>
          <p:nvPr/>
        </p:nvPicPr>
        <p:blipFill rotWithShape="1">
          <a:blip r:embed="rId4">
            <a:extLst>
              <a:ext uri="{28A0092B-C50C-407E-A947-70E740481C1C}">
                <a14:useLocalDpi xmlns:a14="http://schemas.microsoft.com/office/drawing/2010/main" val="0"/>
              </a:ext>
            </a:extLst>
          </a:blip>
          <a:srcRect l="68722" t="27826" r="870" b="37681"/>
          <a:stretch/>
        </p:blipFill>
        <p:spPr>
          <a:xfrm>
            <a:off x="0" y="2295939"/>
            <a:ext cx="6481167" cy="4135435"/>
          </a:xfrm>
          <a:prstGeom prst="rect">
            <a:avLst/>
          </a:prstGeom>
        </p:spPr>
      </p:pic>
    </p:spTree>
    <p:extLst>
      <p:ext uri="{BB962C8B-B14F-4D97-AF65-F5344CB8AC3E}">
        <p14:creationId xmlns:p14="http://schemas.microsoft.com/office/powerpoint/2010/main" val="332096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74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294F8-0095-6B96-2762-11CEB6880E70}"/>
              </a:ext>
            </a:extLst>
          </p:cNvPr>
          <p:cNvSpPr txBox="1"/>
          <p:nvPr/>
        </p:nvSpPr>
        <p:spPr>
          <a:xfrm>
            <a:off x="1098708" y="337174"/>
            <a:ext cx="10111060" cy="830997"/>
          </a:xfrm>
          <a:prstGeom prst="rect">
            <a:avLst/>
          </a:prstGeom>
          <a:noFill/>
        </p:spPr>
        <p:txBody>
          <a:bodyPr wrap="square" rtlCol="0">
            <a:spAutoFit/>
          </a:bodyPr>
          <a:lstStyle/>
          <a:p>
            <a:pPr algn="ctr"/>
            <a:r>
              <a:rPr lang="en-US" sz="4800" b="1" spc="600">
                <a:solidFill>
                  <a:schemeClr val="bg1"/>
                </a:solidFill>
                <a:latin typeface="Lora Medium" pitchFamily="2" charset="0"/>
              </a:rPr>
              <a:t>ANALYSIS</a:t>
            </a:r>
            <a:endParaRPr lang="en-IN" sz="4000" b="1" spc="600" dirty="0">
              <a:solidFill>
                <a:schemeClr val="bg1"/>
              </a:solidFill>
              <a:latin typeface="Lora Medium" pitchFamily="2" charset="0"/>
            </a:endParaRPr>
          </a:p>
        </p:txBody>
      </p:sp>
      <p:pic>
        <p:nvPicPr>
          <p:cNvPr id="15" name="Picture 14">
            <a:extLst>
              <a:ext uri="{FF2B5EF4-FFF2-40B4-BE49-F238E27FC236}">
                <a16:creationId xmlns:a16="http://schemas.microsoft.com/office/drawing/2014/main" id="{F39B3E9A-EF61-8C59-B996-9913D78AE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38" y="188576"/>
            <a:ext cx="1199847" cy="1151553"/>
          </a:xfrm>
          <a:prstGeom prst="rect">
            <a:avLst/>
          </a:prstGeom>
        </p:spPr>
      </p:pic>
      <p:pic>
        <p:nvPicPr>
          <p:cNvPr id="17" name="Picture 16">
            <a:extLst>
              <a:ext uri="{FF2B5EF4-FFF2-40B4-BE49-F238E27FC236}">
                <a16:creationId xmlns:a16="http://schemas.microsoft.com/office/drawing/2014/main" id="{043D8069-522E-62F8-7125-1D4C14150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24" y="91948"/>
            <a:ext cx="822538" cy="1151553"/>
          </a:xfrm>
          <a:prstGeom prst="rect">
            <a:avLst/>
          </a:prstGeom>
        </p:spPr>
      </p:pic>
      <p:sp>
        <p:nvSpPr>
          <p:cNvPr id="7" name="TextBox 6">
            <a:extLst>
              <a:ext uri="{FF2B5EF4-FFF2-40B4-BE49-F238E27FC236}">
                <a16:creationId xmlns:a16="http://schemas.microsoft.com/office/drawing/2014/main" id="{BF4DE7BA-16CB-703E-2CA3-7F3635A44733}"/>
              </a:ext>
            </a:extLst>
          </p:cNvPr>
          <p:cNvSpPr txBox="1"/>
          <p:nvPr/>
        </p:nvSpPr>
        <p:spPr>
          <a:xfrm>
            <a:off x="197438" y="1615191"/>
            <a:ext cx="2577802" cy="573747"/>
          </a:xfrm>
          <a:prstGeom prst="rect">
            <a:avLst/>
          </a:prstGeom>
          <a:noFill/>
        </p:spPr>
        <p:txBody>
          <a:bodyPr wrap="square" rtlCol="0">
            <a:spAutoFit/>
          </a:bodyPr>
          <a:lstStyle/>
          <a:p>
            <a:pPr>
              <a:lnSpc>
                <a:spcPct val="120000"/>
              </a:lnSpc>
            </a:pPr>
            <a:r>
              <a:rPr lang="en-US" sz="2800" b="1">
                <a:solidFill>
                  <a:schemeClr val="bg1"/>
                </a:solidFill>
                <a:latin typeface="Source Sans Pro" panose="020B0503030403020204" pitchFamily="34" charset="0"/>
                <a:ea typeface="Source Code Pro" panose="020B0309030403020204" pitchFamily="49" charset="0"/>
              </a:rPr>
              <a:t>Most Played</a:t>
            </a:r>
            <a:endParaRPr lang="en-IN" sz="2800" dirty="0">
              <a:solidFill>
                <a:schemeClr val="bg1"/>
              </a:solidFill>
              <a:latin typeface="Source Sans Pro" panose="020B0503030403020204" pitchFamily="34" charset="0"/>
              <a:ea typeface="Source Code Pro" panose="020B0309030403020204" pitchFamily="49" charset="0"/>
            </a:endParaRPr>
          </a:p>
        </p:txBody>
      </p:sp>
      <p:sp>
        <p:nvSpPr>
          <p:cNvPr id="4" name="TextBox 3">
            <a:extLst>
              <a:ext uri="{FF2B5EF4-FFF2-40B4-BE49-F238E27FC236}">
                <a16:creationId xmlns:a16="http://schemas.microsoft.com/office/drawing/2014/main" id="{71102103-E670-F1D6-0A04-CEE07616710A}"/>
              </a:ext>
            </a:extLst>
          </p:cNvPr>
          <p:cNvSpPr txBox="1"/>
          <p:nvPr/>
        </p:nvSpPr>
        <p:spPr>
          <a:xfrm>
            <a:off x="6242413" y="2398118"/>
            <a:ext cx="5340880" cy="1544141"/>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Courtois</a:t>
            </a:r>
            <a:r>
              <a:rPr lang="en-US" sz="2000">
                <a:solidFill>
                  <a:schemeClr val="bg1"/>
                </a:solidFill>
                <a:latin typeface="Source Sans Pro" panose="020B0503030403020204" pitchFamily="34" charset="0"/>
                <a:ea typeface="Source Code Pro" panose="020B0309030403020204" pitchFamily="49" charset="0"/>
              </a:rPr>
              <a:t> became the player who played the most, namely for </a:t>
            </a:r>
            <a:r>
              <a:rPr lang="en-US" sz="2000">
                <a:solidFill>
                  <a:srgbClr val="FFC000"/>
                </a:solidFill>
                <a:latin typeface="Source Sans Pro" panose="020B0503030403020204" pitchFamily="34" charset="0"/>
                <a:ea typeface="Source Code Pro" panose="020B0309030403020204" pitchFamily="49" charset="0"/>
              </a:rPr>
              <a:t>13 matches </a:t>
            </a:r>
            <a:r>
              <a:rPr lang="en-US" sz="2000">
                <a:solidFill>
                  <a:schemeClr val="bg1"/>
                </a:solidFill>
                <a:latin typeface="Source Sans Pro" panose="020B0503030403020204" pitchFamily="34" charset="0"/>
                <a:ea typeface="Source Code Pro" panose="020B0309030403020204" pitchFamily="49" charset="0"/>
              </a:rPr>
              <a:t>with </a:t>
            </a:r>
            <a:r>
              <a:rPr lang="en-US" sz="2000">
                <a:solidFill>
                  <a:srgbClr val="FFC000"/>
                </a:solidFill>
                <a:latin typeface="Source Sans Pro" panose="020B0503030403020204" pitchFamily="34" charset="0"/>
                <a:ea typeface="Source Code Pro" panose="020B0309030403020204" pitchFamily="49" charset="0"/>
              </a:rPr>
              <a:t>1230 minutes played</a:t>
            </a:r>
            <a:r>
              <a:rPr lang="en-US" sz="2000">
                <a:solidFill>
                  <a:schemeClr val="bg1"/>
                </a:solidFill>
                <a:latin typeface="Source Sans Pro" panose="020B0503030403020204" pitchFamily="34" charset="0"/>
                <a:ea typeface="Source Code Pro" panose="020B0309030403020204" pitchFamily="49" charset="0"/>
              </a:rPr>
              <a:t>. This means Courtois participated in all the matches played.</a:t>
            </a:r>
            <a:endParaRPr lang="en-IN" sz="2000" dirty="0">
              <a:solidFill>
                <a:srgbClr val="FFC000"/>
              </a:solidFill>
              <a:latin typeface="Source Sans Pro" panose="020B0503030403020204" pitchFamily="34" charset="0"/>
              <a:ea typeface="Source Code Pro" panose="020B0309030403020204" pitchFamily="49" charset="0"/>
            </a:endParaRPr>
          </a:p>
        </p:txBody>
      </p:sp>
      <p:pic>
        <p:nvPicPr>
          <p:cNvPr id="5" name="Picture 4">
            <a:extLst>
              <a:ext uri="{FF2B5EF4-FFF2-40B4-BE49-F238E27FC236}">
                <a16:creationId xmlns:a16="http://schemas.microsoft.com/office/drawing/2014/main" id="{3B19FABC-64A6-6581-FE76-C4171D5B48B5}"/>
              </a:ext>
            </a:extLst>
          </p:cNvPr>
          <p:cNvPicPr>
            <a:picLocks noChangeAspect="1"/>
          </p:cNvPicPr>
          <p:nvPr/>
        </p:nvPicPr>
        <p:blipFill rotWithShape="1">
          <a:blip r:embed="rId4">
            <a:extLst>
              <a:ext uri="{28A0092B-C50C-407E-A947-70E740481C1C}">
                <a14:useLocalDpi xmlns:a14="http://schemas.microsoft.com/office/drawing/2010/main" val="0"/>
              </a:ext>
            </a:extLst>
          </a:blip>
          <a:srcRect l="67663" t="66667" r="6820" b="7101"/>
          <a:stretch/>
        </p:blipFill>
        <p:spPr>
          <a:xfrm>
            <a:off x="44800" y="2406622"/>
            <a:ext cx="5311097" cy="3071274"/>
          </a:xfrm>
          <a:prstGeom prst="rect">
            <a:avLst/>
          </a:prstGeom>
        </p:spPr>
      </p:pic>
      <p:sp>
        <p:nvSpPr>
          <p:cNvPr id="8" name="TextBox 7">
            <a:extLst>
              <a:ext uri="{FF2B5EF4-FFF2-40B4-BE49-F238E27FC236}">
                <a16:creationId xmlns:a16="http://schemas.microsoft.com/office/drawing/2014/main" id="{D09A5AE9-3ED4-2B8D-2A30-8F7B5C437467}"/>
              </a:ext>
            </a:extLst>
          </p:cNvPr>
          <p:cNvSpPr txBox="1"/>
          <p:nvPr/>
        </p:nvSpPr>
        <p:spPr>
          <a:xfrm>
            <a:off x="6242413" y="3942259"/>
            <a:ext cx="5340880" cy="805477"/>
          </a:xfrm>
          <a:prstGeom prst="rect">
            <a:avLst/>
          </a:prstGeom>
          <a:noFill/>
        </p:spPr>
        <p:txBody>
          <a:bodyPr wrap="square" rtlCol="0">
            <a:spAutoFit/>
          </a:bodyPr>
          <a:lstStyle/>
          <a:p>
            <a:pPr>
              <a:lnSpc>
                <a:spcPct val="120000"/>
              </a:lnSpc>
            </a:pPr>
            <a:r>
              <a:rPr lang="en-US" sz="2000">
                <a:solidFill>
                  <a:schemeClr val="bg1"/>
                </a:solidFill>
                <a:latin typeface="Source Sans Pro" panose="020B0503030403020204" pitchFamily="34" charset="0"/>
                <a:ea typeface="Source Code Pro" panose="020B0309030403020204" pitchFamily="49" charset="0"/>
              </a:rPr>
              <a:t>Other players who also participated in the entire match were </a:t>
            </a:r>
            <a:r>
              <a:rPr lang="en-US" sz="2000" b="1">
                <a:solidFill>
                  <a:schemeClr val="bg1"/>
                </a:solidFill>
                <a:latin typeface="Source Sans Pro" panose="020B0503030403020204" pitchFamily="34" charset="0"/>
                <a:ea typeface="Source Code Pro" panose="020B0309030403020204" pitchFamily="49" charset="0"/>
              </a:rPr>
              <a:t>Vinicius</a:t>
            </a:r>
            <a:r>
              <a:rPr lang="en-US" sz="2000">
                <a:solidFill>
                  <a:schemeClr val="bg1"/>
                </a:solidFill>
                <a:latin typeface="Source Sans Pro" panose="020B0503030403020204" pitchFamily="34" charset="0"/>
                <a:ea typeface="Source Code Pro" panose="020B0309030403020204" pitchFamily="49" charset="0"/>
              </a:rPr>
              <a:t> and </a:t>
            </a:r>
            <a:r>
              <a:rPr lang="en-US" sz="2000" b="1">
                <a:solidFill>
                  <a:schemeClr val="bg1"/>
                </a:solidFill>
                <a:latin typeface="Source Sans Pro" panose="020B0503030403020204" pitchFamily="34" charset="0"/>
                <a:ea typeface="Source Code Pro" panose="020B0309030403020204" pitchFamily="49" charset="0"/>
              </a:rPr>
              <a:t>Modric</a:t>
            </a:r>
            <a:r>
              <a:rPr lang="en-US" sz="2000">
                <a:solidFill>
                  <a:schemeClr val="bg1"/>
                </a:solidFill>
                <a:latin typeface="Source Sans Pro" panose="020B0503030403020204" pitchFamily="34" charset="0"/>
                <a:ea typeface="Source Code Pro" panose="020B0309030403020204" pitchFamily="49" charset="0"/>
              </a:rPr>
              <a:t>.</a:t>
            </a:r>
            <a:endParaRPr lang="en-IN" sz="2000" dirty="0">
              <a:solidFill>
                <a:srgbClr val="FFC000"/>
              </a:solidFill>
              <a:latin typeface="Source Sans Pro" panose="020B0503030403020204" pitchFamily="34" charset="0"/>
              <a:ea typeface="Source Code Pro" panose="020B0309030403020204" pitchFamily="49" charset="0"/>
            </a:endParaRPr>
          </a:p>
        </p:txBody>
      </p:sp>
      <p:sp>
        <p:nvSpPr>
          <p:cNvPr id="9" name="TextBox 8">
            <a:extLst>
              <a:ext uri="{FF2B5EF4-FFF2-40B4-BE49-F238E27FC236}">
                <a16:creationId xmlns:a16="http://schemas.microsoft.com/office/drawing/2014/main" id="{1F8AE669-6A4B-C831-F33E-673E58AA8AE1}"/>
              </a:ext>
            </a:extLst>
          </p:cNvPr>
          <p:cNvSpPr txBox="1"/>
          <p:nvPr/>
        </p:nvSpPr>
        <p:spPr>
          <a:xfrm>
            <a:off x="6242413" y="4769467"/>
            <a:ext cx="5340880" cy="805477"/>
          </a:xfrm>
          <a:prstGeom prst="rect">
            <a:avLst/>
          </a:prstGeom>
          <a:noFill/>
        </p:spPr>
        <p:txBody>
          <a:bodyPr wrap="square" rtlCol="0">
            <a:spAutoFit/>
          </a:bodyPr>
          <a:lstStyle/>
          <a:p>
            <a:pPr>
              <a:lnSpc>
                <a:spcPct val="120000"/>
              </a:lnSpc>
            </a:pPr>
            <a:r>
              <a:rPr lang="en-US" sz="2000" b="1">
                <a:solidFill>
                  <a:schemeClr val="bg1"/>
                </a:solidFill>
                <a:latin typeface="Source Sans Pro" panose="020B0503030403020204" pitchFamily="34" charset="0"/>
                <a:ea typeface="Source Code Pro" panose="020B0309030403020204" pitchFamily="49" charset="0"/>
              </a:rPr>
              <a:t>Benzema</a:t>
            </a:r>
            <a:r>
              <a:rPr lang="en-US" sz="2000">
                <a:solidFill>
                  <a:schemeClr val="bg1"/>
                </a:solidFill>
                <a:latin typeface="Source Sans Pro" panose="020B0503030403020204" pitchFamily="34" charset="0"/>
                <a:ea typeface="Source Code Pro" panose="020B0309030403020204" pitchFamily="49" charset="0"/>
              </a:rPr>
              <a:t> despite </a:t>
            </a:r>
            <a:r>
              <a:rPr lang="en-US" sz="2000">
                <a:solidFill>
                  <a:srgbClr val="00B0F0"/>
                </a:solidFill>
                <a:latin typeface="Source Sans Pro" panose="020B0503030403020204" pitchFamily="34" charset="0"/>
                <a:ea typeface="Source Code Pro" panose="020B0309030403020204" pitchFamily="49" charset="0"/>
              </a:rPr>
              <a:t>missing 1 match</a:t>
            </a:r>
            <a:r>
              <a:rPr lang="en-US" sz="2000">
                <a:solidFill>
                  <a:schemeClr val="bg1"/>
                </a:solidFill>
                <a:latin typeface="Source Sans Pro" panose="020B0503030403020204" pitchFamily="34" charset="0"/>
                <a:ea typeface="Source Code Pro" panose="020B0309030403020204" pitchFamily="49" charset="0"/>
              </a:rPr>
              <a:t>, he still has </a:t>
            </a:r>
            <a:r>
              <a:rPr lang="en-US" sz="2000">
                <a:solidFill>
                  <a:srgbClr val="FFC000"/>
                </a:solidFill>
                <a:latin typeface="Source Sans Pro" panose="020B0503030403020204" pitchFamily="34" charset="0"/>
                <a:ea typeface="Source Code Pro" panose="020B0309030403020204" pitchFamily="49" charset="0"/>
              </a:rPr>
              <a:t>more minutes than </a:t>
            </a:r>
            <a:r>
              <a:rPr lang="en-US" sz="2000" b="1">
                <a:solidFill>
                  <a:srgbClr val="FFC000"/>
                </a:solidFill>
                <a:latin typeface="Source Sans Pro" panose="020B0503030403020204" pitchFamily="34" charset="0"/>
                <a:ea typeface="Source Code Pro" panose="020B0309030403020204" pitchFamily="49" charset="0"/>
              </a:rPr>
              <a:t>Modric</a:t>
            </a:r>
            <a:r>
              <a:rPr lang="en-US" sz="2000">
                <a:solidFill>
                  <a:schemeClr val="bg1"/>
                </a:solidFill>
                <a:latin typeface="Source Sans Pro" panose="020B0503030403020204" pitchFamily="34" charset="0"/>
                <a:ea typeface="Source Code Pro" panose="020B0309030403020204" pitchFamily="49" charset="0"/>
              </a:rPr>
              <a:t>.</a:t>
            </a:r>
            <a:endParaRPr lang="en-IN" sz="2000" dirty="0">
              <a:solidFill>
                <a:srgbClr val="FFC000"/>
              </a:solidFill>
              <a:latin typeface="Source Sans Pro" panose="020B0503030403020204" pitchFamily="34" charset="0"/>
              <a:ea typeface="Source Code Pro" panose="020B0309030403020204" pitchFamily="49" charset="0"/>
            </a:endParaRPr>
          </a:p>
        </p:txBody>
      </p:sp>
    </p:spTree>
    <p:extLst>
      <p:ext uri="{BB962C8B-B14F-4D97-AF65-F5344CB8AC3E}">
        <p14:creationId xmlns:p14="http://schemas.microsoft.com/office/powerpoint/2010/main" val="852366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2518</TotalTime>
  <Words>706</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Source Sans Pro</vt:lpstr>
      <vt:lpstr>Lora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Dicky Alvion Abrar</cp:lastModifiedBy>
  <cp:revision>284</cp:revision>
  <dcterms:created xsi:type="dcterms:W3CDTF">2021-11-17T09:33:18Z</dcterms:created>
  <dcterms:modified xsi:type="dcterms:W3CDTF">2023-11-03T14:12:48Z</dcterms:modified>
</cp:coreProperties>
</file>